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71" r:id="rId11"/>
    <p:sldId id="276" r:id="rId12"/>
    <p:sldId id="282" r:id="rId13"/>
    <p:sldId id="283" r:id="rId14"/>
    <p:sldId id="284" r:id="rId15"/>
    <p:sldId id="278" r:id="rId16"/>
    <p:sldId id="279" r:id="rId17"/>
    <p:sldId id="286" r:id="rId18"/>
    <p:sldId id="297" r:id="rId19"/>
    <p:sldId id="300" r:id="rId20"/>
    <p:sldId id="302" r:id="rId21"/>
    <p:sldId id="30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5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6656B-5909-4265-8ADF-72F9E6223858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CC080-ECFA-4713-A434-5DBFDA2E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8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So, for ANY number, there is another number that adds together to give zero.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CC080-ECFA-4713-A434-5DBFDA2EA3D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17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 knowledge of zero pairs and adding the additive inverse from start of topic to make zero and follow</a:t>
            </a:r>
            <a:r>
              <a:rPr lang="en-GB" baseline="0" dirty="0" smtClean="0"/>
              <a:t> pattern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CC080-ECFA-4713-A434-5DBFDA2EA3D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7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CC080-ECFA-4713-A434-5DBFDA2EA3D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7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CC080-ECFA-4713-A434-5DBFDA2EA3D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66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CC080-ECFA-4713-A434-5DBFDA2EA3D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6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7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32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77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42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5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5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41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4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34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21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99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33A8-ED40-4768-B739-4C085C650BF1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987D5-CAC7-4F30-901A-2031BB49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20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Negative Numbers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11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89" y="39595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(-3) + 2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39595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-1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37589" y="2052137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(-3) + 1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05213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-2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365586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(-3) + 0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364502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-3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725145"/>
            <a:ext cx="1907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(-3) + (-1)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619672" y="472514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-4</a:t>
            </a:r>
            <a:endParaRPr lang="en-GB" sz="32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2411760" y="3573016"/>
            <a:ext cx="2160240" cy="720080"/>
            <a:chOff x="2411760" y="3573016"/>
            <a:chExt cx="2160240" cy="720080"/>
          </a:xfrm>
        </p:grpSpPr>
        <p:sp>
          <p:nvSpPr>
            <p:cNvPr id="18" name="Oval 17"/>
            <p:cNvSpPr/>
            <p:nvPr/>
          </p:nvSpPr>
          <p:spPr>
            <a:xfrm flipV="1">
              <a:off x="2411760" y="35730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 flipV="1">
              <a:off x="3131840" y="35730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 flipV="1">
              <a:off x="3851920" y="35730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411760" y="44624"/>
            <a:ext cx="2160240" cy="1440160"/>
            <a:chOff x="2411760" y="44624"/>
            <a:chExt cx="2160240" cy="1440160"/>
          </a:xfrm>
        </p:grpSpPr>
        <p:sp>
          <p:nvSpPr>
            <p:cNvPr id="10" name="Oval 9"/>
            <p:cNvSpPr/>
            <p:nvPr/>
          </p:nvSpPr>
          <p:spPr>
            <a:xfrm flipV="1">
              <a:off x="2411760" y="44624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 flipV="1">
              <a:off x="2411760" y="764704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131840" y="44624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3131840" y="764704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 flipV="1">
              <a:off x="3851920" y="44624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411760" y="1772816"/>
            <a:ext cx="2160240" cy="1440160"/>
            <a:chOff x="2411760" y="1772816"/>
            <a:chExt cx="2160240" cy="1440160"/>
          </a:xfrm>
        </p:grpSpPr>
        <p:grpSp>
          <p:nvGrpSpPr>
            <p:cNvPr id="43" name="Group 42"/>
            <p:cNvGrpSpPr/>
            <p:nvPr/>
          </p:nvGrpSpPr>
          <p:grpSpPr>
            <a:xfrm>
              <a:off x="2411760" y="1772816"/>
              <a:ext cx="1440160" cy="1440160"/>
              <a:chOff x="2411760" y="1772816"/>
              <a:chExt cx="1440160" cy="1440160"/>
            </a:xfrm>
          </p:grpSpPr>
          <p:grpSp>
            <p:nvGrpSpPr>
              <p:cNvPr id="11" name="Group 10"/>
              <p:cNvGrpSpPr/>
              <p:nvPr/>
            </p:nvGrpSpPr>
            <p:grpSpPr>
              <a:xfrm flipV="1">
                <a:off x="2411760" y="1772816"/>
                <a:ext cx="720080" cy="1440160"/>
                <a:chOff x="2411760" y="116632"/>
                <a:chExt cx="720080" cy="1440160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2411760" y="116632"/>
                  <a:ext cx="720080" cy="72008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2411760" y="836712"/>
                  <a:ext cx="720080" cy="72008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1" name="Oval 30"/>
              <p:cNvSpPr/>
              <p:nvPr/>
            </p:nvSpPr>
            <p:spPr>
              <a:xfrm flipV="1">
                <a:off x="3131840" y="1772816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5" name="Oval 34"/>
            <p:cNvSpPr/>
            <p:nvPr/>
          </p:nvSpPr>
          <p:spPr>
            <a:xfrm flipV="1">
              <a:off x="3851920" y="17728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411760" y="4653136"/>
            <a:ext cx="3168352" cy="720080"/>
            <a:chOff x="2411760" y="4653136"/>
            <a:chExt cx="3168352" cy="720080"/>
          </a:xfrm>
        </p:grpSpPr>
        <p:sp>
          <p:nvSpPr>
            <p:cNvPr id="24" name="Oval 23"/>
            <p:cNvSpPr/>
            <p:nvPr/>
          </p:nvSpPr>
          <p:spPr>
            <a:xfrm flipV="1">
              <a:off x="2411760" y="465313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 flipV="1">
              <a:off x="3131840" y="465313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 flipV="1">
              <a:off x="3851920" y="465313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 flipV="1">
              <a:off x="4860032" y="465313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0" y="5868561"/>
            <a:ext cx="1907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(-3) + (-2)</a:t>
            </a:r>
            <a:endParaRPr lang="en-GB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1619672" y="586856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-5</a:t>
            </a:r>
            <a:endParaRPr lang="en-GB" sz="3200" dirty="0"/>
          </a:p>
        </p:txBody>
      </p:sp>
      <p:grpSp>
        <p:nvGrpSpPr>
          <p:cNvPr id="57" name="Group 56"/>
          <p:cNvGrpSpPr/>
          <p:nvPr/>
        </p:nvGrpSpPr>
        <p:grpSpPr>
          <a:xfrm>
            <a:off x="2411760" y="5800907"/>
            <a:ext cx="3888432" cy="720080"/>
            <a:chOff x="2411760" y="5800907"/>
            <a:chExt cx="3888432" cy="720080"/>
          </a:xfrm>
        </p:grpSpPr>
        <p:sp>
          <p:nvSpPr>
            <p:cNvPr id="48" name="Oval 47"/>
            <p:cNvSpPr/>
            <p:nvPr/>
          </p:nvSpPr>
          <p:spPr>
            <a:xfrm flipV="1">
              <a:off x="2411760" y="5800907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 flipV="1">
              <a:off x="3131840" y="5800907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 flipV="1">
              <a:off x="3851920" y="5800907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 flipV="1">
              <a:off x="4860032" y="5800907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 flipV="1">
              <a:off x="5580112" y="5800907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5324739" y="3578615"/>
            <a:ext cx="381926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will come next?</a:t>
            </a:r>
            <a:endParaRPr lang="en-GB" sz="3200" dirty="0"/>
          </a:p>
        </p:txBody>
      </p:sp>
      <p:sp>
        <p:nvSpPr>
          <p:cNvPr id="59" name="TextBox 58"/>
          <p:cNvSpPr txBox="1"/>
          <p:nvPr/>
        </p:nvSpPr>
        <p:spPr>
          <a:xfrm>
            <a:off x="5505267" y="4720788"/>
            <a:ext cx="381926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will come next?</a:t>
            </a:r>
            <a:endParaRPr lang="en-GB" sz="3200" dirty="0"/>
          </a:p>
        </p:txBody>
      </p:sp>
      <p:sp>
        <p:nvSpPr>
          <p:cNvPr id="60" name="TextBox 59"/>
          <p:cNvSpPr txBox="1"/>
          <p:nvPr/>
        </p:nvSpPr>
        <p:spPr>
          <a:xfrm>
            <a:off x="6386909" y="5805264"/>
            <a:ext cx="2721595" cy="71508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(-3) + (-7) = 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42332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46" grpId="0"/>
      <p:bldP spid="47" grpId="0"/>
      <p:bldP spid="58" grpId="0" animBg="1"/>
      <p:bldP spid="58" grpId="1" animBg="1"/>
      <p:bldP spid="59" grpId="0" animBg="1"/>
      <p:bldP spid="59" grpId="1" animBg="1"/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939" y="1058335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What is the additive inverse of…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131840" y="2146498"/>
            <a:ext cx="288032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16215" y="2146498"/>
            <a:ext cx="288032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15</a:t>
            </a:r>
            <a:endParaRPr lang="en-GB" sz="19900" dirty="0"/>
          </a:p>
        </p:txBody>
      </p:sp>
      <p:sp>
        <p:nvSpPr>
          <p:cNvPr id="10" name="TextBox 9"/>
          <p:cNvSpPr txBox="1"/>
          <p:nvPr/>
        </p:nvSpPr>
        <p:spPr>
          <a:xfrm>
            <a:off x="3100590" y="2146498"/>
            <a:ext cx="288032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24</a:t>
            </a:r>
            <a:endParaRPr lang="en-GB" sz="199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2176881"/>
            <a:ext cx="4572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120</a:t>
            </a:r>
            <a:endParaRPr lang="en-GB" sz="19900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2161690"/>
            <a:ext cx="288032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-5</a:t>
            </a:r>
            <a:endParaRPr lang="en-GB" sz="19900" dirty="0"/>
          </a:p>
        </p:txBody>
      </p:sp>
      <p:sp>
        <p:nvSpPr>
          <p:cNvPr id="13" name="TextBox 12"/>
          <p:cNvSpPr txBox="1"/>
          <p:nvPr/>
        </p:nvSpPr>
        <p:spPr>
          <a:xfrm>
            <a:off x="2621477" y="2161690"/>
            <a:ext cx="383854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-10</a:t>
            </a:r>
            <a:endParaRPr lang="en-GB" sz="19900" dirty="0"/>
          </a:p>
        </p:txBody>
      </p:sp>
      <p:sp>
        <p:nvSpPr>
          <p:cNvPr id="14" name="TextBox 13"/>
          <p:cNvSpPr txBox="1"/>
          <p:nvPr/>
        </p:nvSpPr>
        <p:spPr>
          <a:xfrm>
            <a:off x="2516548" y="2181115"/>
            <a:ext cx="407965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-32</a:t>
            </a:r>
            <a:endParaRPr lang="en-GB" sz="19900" dirty="0"/>
          </a:p>
        </p:txBody>
      </p:sp>
      <p:sp>
        <p:nvSpPr>
          <p:cNvPr id="15" name="TextBox 14"/>
          <p:cNvSpPr txBox="1"/>
          <p:nvPr/>
        </p:nvSpPr>
        <p:spPr>
          <a:xfrm>
            <a:off x="2497745" y="2181115"/>
            <a:ext cx="408601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-45</a:t>
            </a:r>
            <a:endParaRPr lang="en-GB" sz="19900" dirty="0"/>
          </a:p>
        </p:txBody>
      </p:sp>
    </p:spTree>
    <p:extLst>
      <p:ext uri="{BB962C8B-B14F-4D97-AF65-F5344CB8AC3E}">
        <p14:creationId xmlns:p14="http://schemas.microsoft.com/office/powerpoint/2010/main" val="68661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429" y="3940173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4</a:t>
            </a:r>
            <a:r>
              <a:rPr lang="en-GB" sz="2600" dirty="0" smtClean="0"/>
              <a:t> - 2</a:t>
            </a:r>
            <a:endParaRPr lang="en-GB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2150747" y="3933056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2</a:t>
            </a:r>
            <a:endParaRPr lang="en-GB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237589" y="593894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4 - 1</a:t>
            </a:r>
            <a:endParaRPr lang="en-GB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2158848" y="5933166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3</a:t>
            </a:r>
            <a:endParaRPr lang="en-GB" sz="2600" dirty="0"/>
          </a:p>
        </p:txBody>
      </p:sp>
      <p:sp>
        <p:nvSpPr>
          <p:cNvPr id="48" name="TextBox 47"/>
          <p:cNvSpPr txBox="1"/>
          <p:nvPr/>
        </p:nvSpPr>
        <p:spPr>
          <a:xfrm>
            <a:off x="4676135" y="4506823"/>
            <a:ext cx="5512489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“?”</a:t>
            </a:r>
            <a:endParaRPr lang="en-GB" sz="2600" dirty="0"/>
          </a:p>
        </p:txBody>
      </p:sp>
      <p:sp>
        <p:nvSpPr>
          <p:cNvPr id="49" name="TextBox 48"/>
          <p:cNvSpPr txBox="1"/>
          <p:nvPr/>
        </p:nvSpPr>
        <p:spPr>
          <a:xfrm>
            <a:off x="5006473" y="6171684"/>
            <a:ext cx="485181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“?”</a:t>
            </a:r>
            <a:endParaRPr lang="en-GB" sz="2600" dirty="0"/>
          </a:p>
        </p:txBody>
      </p:sp>
      <p:grpSp>
        <p:nvGrpSpPr>
          <p:cNvPr id="8" name="Group 7"/>
          <p:cNvGrpSpPr/>
          <p:nvPr/>
        </p:nvGrpSpPr>
        <p:grpSpPr>
          <a:xfrm>
            <a:off x="2986259" y="3973860"/>
            <a:ext cx="2161805" cy="1080000"/>
            <a:chOff x="2986259" y="116632"/>
            <a:chExt cx="2161805" cy="1080000"/>
          </a:xfrm>
        </p:grpSpPr>
        <p:sp>
          <p:nvSpPr>
            <p:cNvPr id="5" name="Oval 4"/>
            <p:cNvSpPr/>
            <p:nvPr/>
          </p:nvSpPr>
          <p:spPr>
            <a:xfrm>
              <a:off x="2986259" y="656632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988064" y="116632"/>
              <a:ext cx="2160000" cy="540567"/>
              <a:chOff x="2411760" y="116632"/>
              <a:chExt cx="2160000" cy="540567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  <p:sp>
          <p:nvSpPr>
            <p:cNvPr id="56" name="Oval 55"/>
            <p:cNvSpPr/>
            <p:nvPr/>
          </p:nvSpPr>
          <p:spPr>
            <a:xfrm>
              <a:off x="3526259" y="649595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86200" y="5655502"/>
            <a:ext cx="2160059" cy="1085866"/>
            <a:chOff x="2986200" y="1322451"/>
            <a:chExt cx="2160059" cy="1085866"/>
          </a:xfrm>
        </p:grpSpPr>
        <p:sp>
          <p:nvSpPr>
            <p:cNvPr id="13" name="Oval 12"/>
            <p:cNvSpPr/>
            <p:nvPr/>
          </p:nvSpPr>
          <p:spPr>
            <a:xfrm>
              <a:off x="2986200" y="1868317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2986259" y="1322451"/>
              <a:ext cx="2160000" cy="540567"/>
              <a:chOff x="2411760" y="116632"/>
              <a:chExt cx="2160000" cy="540567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</p:grpSp>
      <p:sp>
        <p:nvSpPr>
          <p:cNvPr id="82" name="TextBox 81"/>
          <p:cNvSpPr txBox="1"/>
          <p:nvPr/>
        </p:nvSpPr>
        <p:spPr>
          <a:xfrm>
            <a:off x="854663" y="3940173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(- 2)</a:t>
            </a:r>
            <a:endParaRPr lang="en-GB" sz="2600" dirty="0"/>
          </a:p>
        </p:txBody>
      </p:sp>
      <p:sp>
        <p:nvSpPr>
          <p:cNvPr id="83" name="TextBox 82"/>
          <p:cNvSpPr txBox="1"/>
          <p:nvPr/>
        </p:nvSpPr>
        <p:spPr>
          <a:xfrm>
            <a:off x="862764" y="5936457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(- 1)</a:t>
            </a:r>
            <a:endParaRPr lang="en-GB" sz="2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51520" y="394436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4</a:t>
            </a:r>
            <a:r>
              <a:rPr lang="en-GB" sz="2600" dirty="0" smtClean="0"/>
              <a:t> - </a:t>
            </a:r>
            <a:r>
              <a:rPr lang="en-GB" sz="2600" dirty="0"/>
              <a:t>4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168838" y="38731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0</a:t>
            </a:r>
            <a:endParaRPr lang="en-GB" sz="2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55680" y="2482565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4 - 3</a:t>
            </a:r>
            <a:endParaRPr lang="en-GB" sz="2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176939" y="2476782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1</a:t>
            </a:r>
            <a:endParaRPr lang="en-GB" sz="2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4526012" y="2729565"/>
            <a:ext cx="485181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“4 add the additive inverse of 3”</a:t>
            </a:r>
            <a:endParaRPr lang="en-GB" sz="2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872754" y="394436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(- 4)</a:t>
            </a:r>
            <a:endParaRPr lang="en-GB" sz="2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880855" y="2480073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(- 3)</a:t>
            </a:r>
            <a:endParaRPr lang="en-GB" sz="26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3004291" y="2199118"/>
            <a:ext cx="2160059" cy="1085866"/>
            <a:chOff x="3004291" y="2199118"/>
            <a:chExt cx="2160059" cy="1085866"/>
          </a:xfrm>
        </p:grpSpPr>
        <p:sp>
          <p:nvSpPr>
            <p:cNvPr id="116" name="Oval 115"/>
            <p:cNvSpPr/>
            <p:nvPr/>
          </p:nvSpPr>
          <p:spPr>
            <a:xfrm>
              <a:off x="3004291" y="2744984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117" name="Group 116"/>
            <p:cNvGrpSpPr/>
            <p:nvPr/>
          </p:nvGrpSpPr>
          <p:grpSpPr>
            <a:xfrm>
              <a:off x="3004350" y="2199118"/>
              <a:ext cx="2160000" cy="540567"/>
              <a:chOff x="2411760" y="116632"/>
              <a:chExt cx="2160000" cy="540567"/>
            </a:xfrm>
          </p:grpSpPr>
          <p:sp>
            <p:nvSpPr>
              <p:cNvPr id="118" name="Oval 117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  <p:sp>
          <p:nvSpPr>
            <p:cNvPr id="124" name="Oval 123"/>
            <p:cNvSpPr/>
            <p:nvPr/>
          </p:nvSpPr>
          <p:spPr>
            <a:xfrm>
              <a:off x="3544291" y="2744984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25" name="Oval 124"/>
            <p:cNvSpPr/>
            <p:nvPr/>
          </p:nvSpPr>
          <p:spPr>
            <a:xfrm>
              <a:off x="4086073" y="2744984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04350" y="428123"/>
            <a:ext cx="2166870" cy="1080567"/>
            <a:chOff x="3004350" y="428123"/>
            <a:chExt cx="2166870" cy="1080567"/>
          </a:xfrm>
        </p:grpSpPr>
        <p:grpSp>
          <p:nvGrpSpPr>
            <p:cNvPr id="107" name="Group 106"/>
            <p:cNvGrpSpPr/>
            <p:nvPr/>
          </p:nvGrpSpPr>
          <p:grpSpPr>
            <a:xfrm>
              <a:off x="3004350" y="428123"/>
              <a:ext cx="2161805" cy="1080000"/>
              <a:chOff x="2986259" y="116632"/>
              <a:chExt cx="2161805" cy="1080000"/>
            </a:xfrm>
          </p:grpSpPr>
          <p:sp>
            <p:nvSpPr>
              <p:cNvPr id="108" name="Oval 107"/>
              <p:cNvSpPr/>
              <p:nvPr/>
            </p:nvSpPr>
            <p:spPr>
              <a:xfrm>
                <a:off x="2986259" y="65663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grpSp>
            <p:nvGrpSpPr>
              <p:cNvPr id="109" name="Group 108"/>
              <p:cNvGrpSpPr/>
              <p:nvPr/>
            </p:nvGrpSpPr>
            <p:grpSpPr>
              <a:xfrm>
                <a:off x="2988064" y="116632"/>
                <a:ext cx="2160000" cy="540567"/>
                <a:chOff x="2411760" y="116632"/>
                <a:chExt cx="2160000" cy="540567"/>
              </a:xfrm>
            </p:grpSpPr>
            <p:sp>
              <p:nvSpPr>
                <p:cNvPr id="111" name="Oval 110"/>
                <p:cNvSpPr/>
                <p:nvPr/>
              </p:nvSpPr>
              <p:spPr>
                <a:xfrm>
                  <a:off x="2411760" y="116632"/>
                  <a:ext cx="540000" cy="5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600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>
                  <a:off x="2951760" y="116632"/>
                  <a:ext cx="540000" cy="5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600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3491760" y="116632"/>
                  <a:ext cx="540000" cy="5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600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4031760" y="117199"/>
                  <a:ext cx="540000" cy="5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600"/>
                </a:p>
              </p:txBody>
            </p:sp>
          </p:grpSp>
          <p:sp>
            <p:nvSpPr>
              <p:cNvPr id="110" name="Oval 109"/>
              <p:cNvSpPr/>
              <p:nvPr/>
            </p:nvSpPr>
            <p:spPr>
              <a:xfrm>
                <a:off x="3526259" y="649595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  <p:sp>
          <p:nvSpPr>
            <p:cNvPr id="126" name="Oval 125"/>
            <p:cNvSpPr/>
            <p:nvPr/>
          </p:nvSpPr>
          <p:spPr>
            <a:xfrm>
              <a:off x="4086073" y="968123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27" name="Oval 126"/>
            <p:cNvSpPr/>
            <p:nvPr/>
          </p:nvSpPr>
          <p:spPr>
            <a:xfrm>
              <a:off x="4631220" y="96869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4573385" y="1501086"/>
            <a:ext cx="485181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“4 add the additive inverse of </a:t>
            </a:r>
            <a:r>
              <a:rPr lang="en-GB" sz="2600" dirty="0"/>
              <a:t>4</a:t>
            </a:r>
            <a:r>
              <a:rPr lang="en-GB" sz="2600" dirty="0" smtClean="0"/>
              <a:t>”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58939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1" grpId="0"/>
      <p:bldP spid="48" grpId="0"/>
      <p:bldP spid="49" grpId="0"/>
      <p:bldP spid="82" grpId="0"/>
      <p:bldP spid="83" grpId="0"/>
      <p:bldP spid="103" grpId="0"/>
      <p:bldP spid="104" grpId="0"/>
      <p:bldP spid="105" grpId="0"/>
      <p:bldP spid="106" grpId="0"/>
      <p:bldP spid="122" grpId="0"/>
      <p:bldP spid="123" grpId="0"/>
      <p:bldP spid="1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20688"/>
            <a:ext cx="88924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2313" indent="-722313">
              <a:buAutoNum type="arabicParenR"/>
            </a:pPr>
            <a:r>
              <a:rPr lang="en-GB" sz="4800" dirty="0" smtClean="0"/>
              <a:t>3 - 9</a:t>
            </a:r>
          </a:p>
          <a:p>
            <a:pPr marL="722313" indent="-722313">
              <a:buAutoNum type="arabicParenR"/>
            </a:pPr>
            <a:endParaRPr lang="en-GB" sz="4800" dirty="0"/>
          </a:p>
          <a:p>
            <a:pPr marL="722313" indent="-722313">
              <a:buAutoNum type="arabicParenR"/>
            </a:pPr>
            <a:r>
              <a:rPr lang="en-GB" sz="4800" dirty="0" smtClean="0"/>
              <a:t>6 - 9</a:t>
            </a:r>
          </a:p>
          <a:p>
            <a:pPr marL="722313" indent="-722313">
              <a:buAutoNum type="arabicParenR"/>
            </a:pPr>
            <a:endParaRPr lang="en-GB" sz="4800" dirty="0"/>
          </a:p>
          <a:p>
            <a:pPr marL="722313" indent="-722313">
              <a:buAutoNum type="arabicParenR"/>
            </a:pPr>
            <a:r>
              <a:rPr lang="en-GB" sz="4800" dirty="0" smtClean="0"/>
              <a:t>3 - 7</a:t>
            </a:r>
          </a:p>
          <a:p>
            <a:pPr marL="722313" indent="-722313">
              <a:buAutoNum type="arabicParenR"/>
            </a:pPr>
            <a:endParaRPr lang="en-GB" sz="4800" dirty="0"/>
          </a:p>
          <a:p>
            <a:pPr marL="722313" indent="-722313">
              <a:buAutoNum type="arabicParenR"/>
            </a:pPr>
            <a:r>
              <a:rPr lang="en-GB" sz="4800" dirty="0" smtClean="0"/>
              <a:t>4 - 8</a:t>
            </a:r>
          </a:p>
          <a:p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73331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51178"/>
            <a:ext cx="88924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2313" indent="-722313">
              <a:buAutoNum type="arabicParenR"/>
            </a:pPr>
            <a:r>
              <a:rPr lang="en-GB" sz="4800" dirty="0" smtClean="0"/>
              <a:t>3 – 9 		</a:t>
            </a:r>
            <a:r>
              <a:rPr lang="en-GB" sz="4800" dirty="0" smtClean="0">
                <a:solidFill>
                  <a:srgbClr val="00B0F0"/>
                </a:solidFill>
              </a:rPr>
              <a:t>= 3 + (-9) = -6</a:t>
            </a:r>
          </a:p>
          <a:p>
            <a:pPr marL="722313" indent="-722313">
              <a:buAutoNum type="arabicParenR"/>
            </a:pPr>
            <a:endParaRPr lang="en-GB" sz="4800" dirty="0"/>
          </a:p>
          <a:p>
            <a:pPr marL="722313" indent="-722313">
              <a:buAutoNum type="arabicParenR"/>
            </a:pPr>
            <a:r>
              <a:rPr lang="en-GB" sz="4800" dirty="0" smtClean="0"/>
              <a:t>6 – 9		</a:t>
            </a:r>
            <a:r>
              <a:rPr lang="en-GB" sz="4800" dirty="0" smtClean="0">
                <a:solidFill>
                  <a:srgbClr val="00B0F0"/>
                </a:solidFill>
              </a:rPr>
              <a:t>= 6 + (-9) = -3</a:t>
            </a:r>
          </a:p>
          <a:p>
            <a:pPr marL="722313" indent="-722313">
              <a:buAutoNum type="arabicParenR"/>
            </a:pPr>
            <a:endParaRPr lang="en-GB" sz="4800" dirty="0"/>
          </a:p>
          <a:p>
            <a:pPr marL="722313" indent="-722313">
              <a:buAutoNum type="arabicParenR"/>
            </a:pPr>
            <a:r>
              <a:rPr lang="en-GB" sz="4800" dirty="0" smtClean="0"/>
              <a:t>3 – 7		</a:t>
            </a:r>
            <a:r>
              <a:rPr lang="en-GB" sz="4800" dirty="0" smtClean="0">
                <a:solidFill>
                  <a:srgbClr val="00B0F0"/>
                </a:solidFill>
              </a:rPr>
              <a:t>= 3 + (-7) = -4</a:t>
            </a:r>
          </a:p>
          <a:p>
            <a:pPr marL="722313" indent="-722313">
              <a:buAutoNum type="arabicParenR"/>
            </a:pPr>
            <a:endParaRPr lang="en-GB" sz="4800" dirty="0"/>
          </a:p>
          <a:p>
            <a:pPr marL="722313" indent="-722313">
              <a:buAutoNum type="arabicParenR"/>
            </a:pPr>
            <a:r>
              <a:rPr lang="en-GB" sz="4800" dirty="0" smtClean="0"/>
              <a:t>4 – 8		</a:t>
            </a:r>
            <a:r>
              <a:rPr lang="en-GB" sz="4800" dirty="0" smtClean="0">
                <a:solidFill>
                  <a:srgbClr val="00B0F0"/>
                </a:solidFill>
              </a:rPr>
              <a:t>= 4 + (-8) = -4</a:t>
            </a:r>
          </a:p>
          <a:p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05579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429" y="82945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4</a:t>
            </a:r>
            <a:r>
              <a:rPr lang="en-GB" sz="2600" dirty="0" smtClean="0"/>
              <a:t> - 2</a:t>
            </a:r>
            <a:endParaRPr lang="en-GB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2150747" y="75828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2</a:t>
            </a:r>
            <a:endParaRPr lang="en-GB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237589" y="1605898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4 - 1</a:t>
            </a:r>
            <a:endParaRPr lang="en-GB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2158848" y="1600115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3</a:t>
            </a:r>
            <a:endParaRPr lang="en-GB" sz="2600" dirty="0"/>
          </a:p>
        </p:txBody>
      </p:sp>
      <p:sp>
        <p:nvSpPr>
          <p:cNvPr id="18" name="TextBox 17"/>
          <p:cNvSpPr txBox="1"/>
          <p:nvPr/>
        </p:nvSpPr>
        <p:spPr>
          <a:xfrm>
            <a:off x="233429" y="2609367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4 - 0</a:t>
            </a:r>
            <a:endParaRPr lang="en-GB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1815755" y="2591761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</a:t>
            </a:r>
            <a:endParaRPr lang="en-GB" sz="2600" dirty="0"/>
          </a:p>
        </p:txBody>
      </p:sp>
      <p:sp>
        <p:nvSpPr>
          <p:cNvPr id="26" name="TextBox 25"/>
          <p:cNvSpPr txBox="1"/>
          <p:nvPr/>
        </p:nvSpPr>
        <p:spPr>
          <a:xfrm>
            <a:off x="233429" y="372332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4 - (-1)</a:t>
            </a:r>
            <a:endParaRPr lang="en-GB" sz="2600" dirty="0"/>
          </a:p>
        </p:txBody>
      </p:sp>
      <p:sp>
        <p:nvSpPr>
          <p:cNvPr id="48" name="TextBox 47"/>
          <p:cNvSpPr txBox="1"/>
          <p:nvPr/>
        </p:nvSpPr>
        <p:spPr>
          <a:xfrm>
            <a:off x="4604454" y="660031"/>
            <a:ext cx="5512489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“4 add the additive inverse of 2”</a:t>
            </a:r>
            <a:endParaRPr lang="en-GB" sz="2600" dirty="0"/>
          </a:p>
        </p:txBody>
      </p:sp>
      <p:sp>
        <p:nvSpPr>
          <p:cNvPr id="49" name="TextBox 48"/>
          <p:cNvSpPr txBox="1"/>
          <p:nvPr/>
        </p:nvSpPr>
        <p:spPr>
          <a:xfrm>
            <a:off x="4507921" y="1852898"/>
            <a:ext cx="485181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“4 add the additive inverse of 1”</a:t>
            </a:r>
            <a:endParaRPr lang="en-GB" sz="2600" dirty="0"/>
          </a:p>
        </p:txBody>
      </p:sp>
      <p:sp>
        <p:nvSpPr>
          <p:cNvPr id="51" name="TextBox 50"/>
          <p:cNvSpPr txBox="1"/>
          <p:nvPr/>
        </p:nvSpPr>
        <p:spPr>
          <a:xfrm>
            <a:off x="6027425" y="6280258"/>
            <a:ext cx="4360361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“?”</a:t>
            </a:r>
            <a:endParaRPr lang="en-GB" sz="2600" dirty="0"/>
          </a:p>
        </p:txBody>
      </p:sp>
      <p:sp>
        <p:nvSpPr>
          <p:cNvPr id="52" name="TextBox 51"/>
          <p:cNvSpPr txBox="1"/>
          <p:nvPr/>
        </p:nvSpPr>
        <p:spPr>
          <a:xfrm>
            <a:off x="233429" y="4905197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4 - (-2)</a:t>
            </a:r>
            <a:endParaRPr lang="en-GB" sz="2600" dirty="0"/>
          </a:p>
        </p:txBody>
      </p:sp>
      <p:grpSp>
        <p:nvGrpSpPr>
          <p:cNvPr id="8" name="Group 7"/>
          <p:cNvGrpSpPr/>
          <p:nvPr/>
        </p:nvGrpSpPr>
        <p:grpSpPr>
          <a:xfrm>
            <a:off x="2986259" y="116632"/>
            <a:ext cx="2161805" cy="1080000"/>
            <a:chOff x="2986259" y="116632"/>
            <a:chExt cx="2161805" cy="1080000"/>
          </a:xfrm>
        </p:grpSpPr>
        <p:sp>
          <p:nvSpPr>
            <p:cNvPr id="5" name="Oval 4"/>
            <p:cNvSpPr/>
            <p:nvPr/>
          </p:nvSpPr>
          <p:spPr>
            <a:xfrm>
              <a:off x="2986259" y="656632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988064" y="116632"/>
              <a:ext cx="2160000" cy="540567"/>
              <a:chOff x="2411760" y="116632"/>
              <a:chExt cx="2160000" cy="540567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  <p:sp>
          <p:nvSpPr>
            <p:cNvPr id="56" name="Oval 55"/>
            <p:cNvSpPr/>
            <p:nvPr/>
          </p:nvSpPr>
          <p:spPr>
            <a:xfrm>
              <a:off x="3526259" y="649595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86200" y="1322451"/>
            <a:ext cx="2160059" cy="1085866"/>
            <a:chOff x="2986200" y="1322451"/>
            <a:chExt cx="2160059" cy="1085866"/>
          </a:xfrm>
        </p:grpSpPr>
        <p:sp>
          <p:nvSpPr>
            <p:cNvPr id="13" name="Oval 12"/>
            <p:cNvSpPr/>
            <p:nvPr/>
          </p:nvSpPr>
          <p:spPr>
            <a:xfrm>
              <a:off x="2986200" y="1868317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2986259" y="1322451"/>
              <a:ext cx="2160000" cy="540567"/>
              <a:chOff x="2411760" y="116632"/>
              <a:chExt cx="2160000" cy="540567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2984577" y="2612370"/>
            <a:ext cx="2160000" cy="540567"/>
            <a:chOff x="2411760" y="116632"/>
            <a:chExt cx="2160000" cy="540567"/>
          </a:xfrm>
        </p:grpSpPr>
        <p:sp>
          <p:nvSpPr>
            <p:cNvPr id="63" name="Oval 62"/>
            <p:cNvSpPr/>
            <p:nvPr/>
          </p:nvSpPr>
          <p:spPr>
            <a:xfrm>
              <a:off x="2411760" y="11663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4" name="Oval 63"/>
            <p:cNvSpPr/>
            <p:nvPr/>
          </p:nvSpPr>
          <p:spPr>
            <a:xfrm>
              <a:off x="2951760" y="11663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5" name="Oval 64"/>
            <p:cNvSpPr/>
            <p:nvPr/>
          </p:nvSpPr>
          <p:spPr>
            <a:xfrm>
              <a:off x="3491760" y="11663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6" name="Oval 65"/>
            <p:cNvSpPr/>
            <p:nvPr/>
          </p:nvSpPr>
          <p:spPr>
            <a:xfrm>
              <a:off x="4031760" y="117199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984577" y="3699551"/>
            <a:ext cx="3042848" cy="541092"/>
            <a:chOff x="2984577" y="3699551"/>
            <a:chExt cx="3042848" cy="541092"/>
          </a:xfrm>
        </p:grpSpPr>
        <p:sp>
          <p:nvSpPr>
            <p:cNvPr id="42" name="Oval 41"/>
            <p:cNvSpPr/>
            <p:nvPr/>
          </p:nvSpPr>
          <p:spPr>
            <a:xfrm>
              <a:off x="5487425" y="3700643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2984577" y="3699551"/>
              <a:ext cx="2160000" cy="540567"/>
              <a:chOff x="2411760" y="116632"/>
              <a:chExt cx="2160000" cy="540567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2984577" y="4857640"/>
            <a:ext cx="3582848" cy="548988"/>
            <a:chOff x="2984577" y="4857640"/>
            <a:chExt cx="3582848" cy="548988"/>
          </a:xfrm>
        </p:grpSpPr>
        <p:sp>
          <p:nvSpPr>
            <p:cNvPr id="43" name="Oval 42"/>
            <p:cNvSpPr/>
            <p:nvPr/>
          </p:nvSpPr>
          <p:spPr>
            <a:xfrm>
              <a:off x="5487425" y="4866628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44" name="Oval 43"/>
            <p:cNvSpPr/>
            <p:nvPr/>
          </p:nvSpPr>
          <p:spPr>
            <a:xfrm>
              <a:off x="6027425" y="485764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2984577" y="4857640"/>
              <a:ext cx="2160000" cy="540567"/>
              <a:chOff x="2411760" y="116632"/>
              <a:chExt cx="2160000" cy="540567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</p:grpSp>
      <p:sp>
        <p:nvSpPr>
          <p:cNvPr id="82" name="TextBox 81"/>
          <p:cNvSpPr txBox="1"/>
          <p:nvPr/>
        </p:nvSpPr>
        <p:spPr>
          <a:xfrm>
            <a:off x="854663" y="82945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(- 2)</a:t>
            </a:r>
            <a:endParaRPr lang="en-GB" sz="2600" dirty="0"/>
          </a:p>
        </p:txBody>
      </p:sp>
      <p:sp>
        <p:nvSpPr>
          <p:cNvPr id="83" name="TextBox 82"/>
          <p:cNvSpPr txBox="1"/>
          <p:nvPr/>
        </p:nvSpPr>
        <p:spPr>
          <a:xfrm>
            <a:off x="862764" y="1603406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(- 1)</a:t>
            </a:r>
            <a:endParaRPr lang="en-GB" sz="2600" dirty="0"/>
          </a:p>
        </p:txBody>
      </p:sp>
      <p:sp>
        <p:nvSpPr>
          <p:cNvPr id="84" name="TextBox 83"/>
          <p:cNvSpPr txBox="1"/>
          <p:nvPr/>
        </p:nvSpPr>
        <p:spPr>
          <a:xfrm>
            <a:off x="1141309" y="3710790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+ 1</a:t>
            </a:r>
            <a:endParaRPr lang="en-GB" sz="2600" dirty="0"/>
          </a:p>
        </p:txBody>
      </p:sp>
      <p:sp>
        <p:nvSpPr>
          <p:cNvPr id="85" name="TextBox 84"/>
          <p:cNvSpPr txBox="1"/>
          <p:nvPr/>
        </p:nvSpPr>
        <p:spPr>
          <a:xfrm>
            <a:off x="1143105" y="4892658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+ 2</a:t>
            </a:r>
            <a:endParaRPr lang="en-GB" sz="2600" dirty="0"/>
          </a:p>
        </p:txBody>
      </p:sp>
      <p:sp>
        <p:nvSpPr>
          <p:cNvPr id="86" name="TextBox 85"/>
          <p:cNvSpPr txBox="1"/>
          <p:nvPr/>
        </p:nvSpPr>
        <p:spPr>
          <a:xfrm>
            <a:off x="2069513" y="4889367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6</a:t>
            </a:r>
            <a:endParaRPr lang="en-GB" sz="2600" dirty="0"/>
          </a:p>
        </p:txBody>
      </p:sp>
      <p:sp>
        <p:nvSpPr>
          <p:cNvPr id="88" name="TextBox 87"/>
          <p:cNvSpPr txBox="1"/>
          <p:nvPr/>
        </p:nvSpPr>
        <p:spPr>
          <a:xfrm>
            <a:off x="1161196" y="6308394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+ 5</a:t>
            </a:r>
            <a:endParaRPr lang="en-GB" sz="2600" dirty="0"/>
          </a:p>
        </p:txBody>
      </p:sp>
      <p:sp>
        <p:nvSpPr>
          <p:cNvPr id="89" name="TextBox 88"/>
          <p:cNvSpPr txBox="1"/>
          <p:nvPr/>
        </p:nvSpPr>
        <p:spPr>
          <a:xfrm>
            <a:off x="2235075" y="6284615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7</a:t>
            </a:r>
            <a:endParaRPr lang="en-GB" sz="2600" dirty="0"/>
          </a:p>
        </p:txBody>
      </p:sp>
      <p:sp>
        <p:nvSpPr>
          <p:cNvPr id="90" name="TextBox 89"/>
          <p:cNvSpPr txBox="1"/>
          <p:nvPr/>
        </p:nvSpPr>
        <p:spPr>
          <a:xfrm>
            <a:off x="2114752" y="3718705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5</a:t>
            </a:r>
            <a:endParaRPr lang="en-GB" sz="2600" dirty="0"/>
          </a:p>
        </p:txBody>
      </p:sp>
      <p:sp>
        <p:nvSpPr>
          <p:cNvPr id="91" name="TextBox 90"/>
          <p:cNvSpPr txBox="1"/>
          <p:nvPr/>
        </p:nvSpPr>
        <p:spPr>
          <a:xfrm>
            <a:off x="863007" y="2600564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 + 0</a:t>
            </a:r>
            <a:endParaRPr lang="en-GB" sz="26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2984577" y="6260837"/>
            <a:ext cx="4158911" cy="552539"/>
            <a:chOff x="2984577" y="6260837"/>
            <a:chExt cx="4158911" cy="552539"/>
          </a:xfrm>
        </p:grpSpPr>
        <p:grpSp>
          <p:nvGrpSpPr>
            <p:cNvPr id="77" name="Group 76"/>
            <p:cNvGrpSpPr/>
            <p:nvPr/>
          </p:nvGrpSpPr>
          <p:grpSpPr>
            <a:xfrm>
              <a:off x="2984577" y="6260837"/>
              <a:ext cx="2160000" cy="540567"/>
              <a:chOff x="2411760" y="116632"/>
              <a:chExt cx="2160000" cy="540567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  <p:sp>
          <p:nvSpPr>
            <p:cNvPr id="92" name="Oval 91"/>
            <p:cNvSpPr/>
            <p:nvPr/>
          </p:nvSpPr>
          <p:spPr>
            <a:xfrm>
              <a:off x="5487425" y="6273376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3" name="Oval 92"/>
            <p:cNvSpPr/>
            <p:nvPr/>
          </p:nvSpPr>
          <p:spPr>
            <a:xfrm>
              <a:off x="6027425" y="6264388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4" name="Oval 93"/>
            <p:cNvSpPr/>
            <p:nvPr/>
          </p:nvSpPr>
          <p:spPr>
            <a:xfrm>
              <a:off x="6603488" y="6261158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5554266" y="4881418"/>
            <a:ext cx="4360361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“?”</a:t>
            </a:r>
            <a:endParaRPr lang="en-GB" sz="2600" dirty="0"/>
          </a:p>
        </p:txBody>
      </p:sp>
      <p:sp>
        <p:nvSpPr>
          <p:cNvPr id="96" name="TextBox 95"/>
          <p:cNvSpPr txBox="1"/>
          <p:nvPr/>
        </p:nvSpPr>
        <p:spPr>
          <a:xfrm>
            <a:off x="4447582" y="4140200"/>
            <a:ext cx="485181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“4 add the additive inverse of -1”</a:t>
            </a:r>
            <a:endParaRPr lang="en-GB" sz="2600" dirty="0"/>
          </a:p>
        </p:txBody>
      </p:sp>
      <p:grpSp>
        <p:nvGrpSpPr>
          <p:cNvPr id="99" name="Group 98"/>
          <p:cNvGrpSpPr/>
          <p:nvPr/>
        </p:nvGrpSpPr>
        <p:grpSpPr>
          <a:xfrm>
            <a:off x="251520" y="5415896"/>
            <a:ext cx="4695905" cy="1397480"/>
            <a:chOff x="251520" y="5415896"/>
            <a:chExt cx="4695905" cy="1397480"/>
          </a:xfrm>
        </p:grpSpPr>
        <p:sp>
          <p:nvSpPr>
            <p:cNvPr id="87" name="TextBox 86"/>
            <p:cNvSpPr txBox="1"/>
            <p:nvPr/>
          </p:nvSpPr>
          <p:spPr>
            <a:xfrm>
              <a:off x="251520" y="6320933"/>
              <a:ext cx="151216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4 - (-5)</a:t>
              </a:r>
              <a:endParaRPr lang="en-GB" sz="2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65486" y="5419021"/>
              <a:ext cx="45336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.</a:t>
              </a:r>
            </a:p>
            <a:p>
              <a:r>
                <a:rPr lang="en-GB" sz="1400" b="1" dirty="0" smtClean="0"/>
                <a:t>.</a:t>
              </a:r>
            </a:p>
            <a:p>
              <a:r>
                <a:rPr lang="en-GB" sz="1400" b="1" dirty="0"/>
                <a:t>.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94063" y="5415896"/>
              <a:ext cx="45336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.</a:t>
              </a:r>
            </a:p>
            <a:p>
              <a:r>
                <a:rPr lang="en-GB" sz="1400" b="1" dirty="0" smtClean="0"/>
                <a:t>.</a:t>
              </a:r>
            </a:p>
            <a:p>
              <a:r>
                <a:rPr lang="en-GB" sz="1400" b="1" dirty="0"/>
                <a:t>.</a:t>
              </a:r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159882" y="2883760"/>
            <a:ext cx="381926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will come next?</a:t>
            </a:r>
            <a:endParaRPr lang="en-GB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08399" y="3961524"/>
            <a:ext cx="381926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will come next?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7520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8" grpId="0"/>
      <p:bldP spid="21" grpId="0"/>
      <p:bldP spid="26" grpId="0"/>
      <p:bldP spid="48" grpId="0"/>
      <p:bldP spid="49" grpId="0"/>
      <p:bldP spid="51" grpId="0"/>
      <p:bldP spid="52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0" grpId="0"/>
      <p:bldP spid="91" grpId="0"/>
      <p:bldP spid="95" grpId="0"/>
      <p:bldP spid="96" grpId="0"/>
      <p:bldP spid="100" grpId="0" animBg="1"/>
      <p:bldP spid="100" grpId="1" animBg="1"/>
      <p:bldP spid="101" grpId="0" animBg="1"/>
      <p:bldP spid="10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429" y="407041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5 - (-2)</a:t>
            </a:r>
            <a:endParaRPr lang="en-GB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237589" y="1532461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3 - (-1)</a:t>
            </a:r>
            <a:endParaRPr lang="en-GB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2155800" y="152582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4</a:t>
            </a:r>
            <a:endParaRPr lang="en-GB" sz="2600" dirty="0"/>
          </a:p>
        </p:txBody>
      </p:sp>
      <p:sp>
        <p:nvSpPr>
          <p:cNvPr id="18" name="TextBox 17"/>
          <p:cNvSpPr txBox="1"/>
          <p:nvPr/>
        </p:nvSpPr>
        <p:spPr>
          <a:xfrm>
            <a:off x="233429" y="2609367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1 - (-5)</a:t>
            </a:r>
            <a:endParaRPr lang="en-GB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2123728" y="2591761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</a:t>
            </a:r>
            <a:r>
              <a:rPr lang="en-GB" sz="2600" dirty="0"/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3429" y="372332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6 - (-2)</a:t>
            </a:r>
            <a:endParaRPr lang="en-GB" sz="2600" dirty="0"/>
          </a:p>
        </p:txBody>
      </p:sp>
      <p:sp>
        <p:nvSpPr>
          <p:cNvPr id="52" name="TextBox 51"/>
          <p:cNvSpPr txBox="1"/>
          <p:nvPr/>
        </p:nvSpPr>
        <p:spPr>
          <a:xfrm>
            <a:off x="233429" y="4905197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8 - (-1)</a:t>
            </a:r>
            <a:endParaRPr lang="en-GB" sz="2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3277538" y="1520848"/>
            <a:ext cx="2419889" cy="540000"/>
            <a:chOff x="3277538" y="1196752"/>
            <a:chExt cx="2419889" cy="540000"/>
          </a:xfrm>
        </p:grpSpPr>
        <p:sp>
          <p:nvSpPr>
            <p:cNvPr id="58" name="Oval 57"/>
            <p:cNvSpPr/>
            <p:nvPr/>
          </p:nvSpPr>
          <p:spPr>
            <a:xfrm>
              <a:off x="3277538" y="119675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59" name="Oval 58"/>
            <p:cNvSpPr/>
            <p:nvPr/>
          </p:nvSpPr>
          <p:spPr>
            <a:xfrm>
              <a:off x="3817538" y="119675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0" name="Oval 59"/>
            <p:cNvSpPr/>
            <p:nvPr/>
          </p:nvSpPr>
          <p:spPr>
            <a:xfrm>
              <a:off x="4357538" y="119675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1" name="Oval 60"/>
            <p:cNvSpPr/>
            <p:nvPr/>
          </p:nvSpPr>
          <p:spPr>
            <a:xfrm>
              <a:off x="5157427" y="119675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1259632" y="407041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5 + 2</a:t>
            </a:r>
            <a:endParaRPr lang="en-GB" sz="2600" dirty="0"/>
          </a:p>
        </p:txBody>
      </p:sp>
      <p:sp>
        <p:nvSpPr>
          <p:cNvPr id="83" name="TextBox 82"/>
          <p:cNvSpPr txBox="1"/>
          <p:nvPr/>
        </p:nvSpPr>
        <p:spPr>
          <a:xfrm>
            <a:off x="1187624" y="152996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3 + 1</a:t>
            </a:r>
            <a:endParaRPr lang="en-GB" sz="2600" dirty="0"/>
          </a:p>
        </p:txBody>
      </p:sp>
      <p:sp>
        <p:nvSpPr>
          <p:cNvPr id="84" name="TextBox 83"/>
          <p:cNvSpPr txBox="1"/>
          <p:nvPr/>
        </p:nvSpPr>
        <p:spPr>
          <a:xfrm>
            <a:off x="1141309" y="3710790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6 + 2</a:t>
            </a:r>
            <a:endParaRPr lang="en-GB" sz="2600" dirty="0"/>
          </a:p>
        </p:txBody>
      </p:sp>
      <p:sp>
        <p:nvSpPr>
          <p:cNvPr id="85" name="TextBox 84"/>
          <p:cNvSpPr txBox="1"/>
          <p:nvPr/>
        </p:nvSpPr>
        <p:spPr>
          <a:xfrm>
            <a:off x="1143105" y="4892658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8 + 1</a:t>
            </a:r>
            <a:endParaRPr lang="en-GB" sz="2600" dirty="0"/>
          </a:p>
        </p:txBody>
      </p:sp>
      <p:sp>
        <p:nvSpPr>
          <p:cNvPr id="86" name="TextBox 85"/>
          <p:cNvSpPr txBox="1"/>
          <p:nvPr/>
        </p:nvSpPr>
        <p:spPr>
          <a:xfrm>
            <a:off x="2069513" y="4889367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</a:t>
            </a:r>
            <a:r>
              <a:rPr lang="en-GB" sz="2600" dirty="0"/>
              <a:t>9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161196" y="592482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2 + 6</a:t>
            </a:r>
            <a:endParaRPr lang="en-GB" sz="2600" dirty="0"/>
          </a:p>
        </p:txBody>
      </p:sp>
      <p:sp>
        <p:nvSpPr>
          <p:cNvPr id="89" name="TextBox 88"/>
          <p:cNvSpPr txBox="1"/>
          <p:nvPr/>
        </p:nvSpPr>
        <p:spPr>
          <a:xfrm>
            <a:off x="2235075" y="5901050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</a:t>
            </a:r>
            <a:r>
              <a:rPr lang="en-GB" sz="2600" dirty="0"/>
              <a:t>8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114752" y="3718705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</a:t>
            </a:r>
            <a:r>
              <a:rPr lang="en-GB" sz="2600" dirty="0"/>
              <a:t>8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170980" y="2600564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1 + 5</a:t>
            </a:r>
            <a:endParaRPr lang="en-GB" sz="2600" dirty="0"/>
          </a:p>
        </p:txBody>
      </p:sp>
      <p:sp>
        <p:nvSpPr>
          <p:cNvPr id="87" name="TextBox 86"/>
          <p:cNvSpPr txBox="1"/>
          <p:nvPr/>
        </p:nvSpPr>
        <p:spPr>
          <a:xfrm>
            <a:off x="251520" y="5937368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2 - (-6)</a:t>
            </a:r>
            <a:endParaRPr lang="en-GB" sz="2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266632" y="406800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</a:t>
            </a:r>
            <a:r>
              <a:rPr lang="en-GB" sz="2600" dirty="0"/>
              <a:t>7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275856" y="2608053"/>
            <a:ext cx="3456264" cy="548988"/>
            <a:chOff x="3275856" y="2608053"/>
            <a:chExt cx="3456264" cy="548988"/>
          </a:xfrm>
        </p:grpSpPr>
        <p:sp>
          <p:nvSpPr>
            <p:cNvPr id="63" name="Oval 62"/>
            <p:cNvSpPr/>
            <p:nvPr/>
          </p:nvSpPr>
          <p:spPr>
            <a:xfrm>
              <a:off x="3275856" y="261237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4" name="Oval 63"/>
            <p:cNvSpPr/>
            <p:nvPr/>
          </p:nvSpPr>
          <p:spPr>
            <a:xfrm>
              <a:off x="4032120" y="261237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5" name="Oval 64"/>
            <p:cNvSpPr/>
            <p:nvPr/>
          </p:nvSpPr>
          <p:spPr>
            <a:xfrm>
              <a:off x="4572120" y="261237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6" name="Oval 65"/>
            <p:cNvSpPr/>
            <p:nvPr/>
          </p:nvSpPr>
          <p:spPr>
            <a:xfrm>
              <a:off x="5112120" y="2612937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3" name="Oval 102"/>
            <p:cNvSpPr/>
            <p:nvPr/>
          </p:nvSpPr>
          <p:spPr>
            <a:xfrm>
              <a:off x="5652120" y="2617041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4" name="Oval 103"/>
            <p:cNvSpPr/>
            <p:nvPr/>
          </p:nvSpPr>
          <p:spPr>
            <a:xfrm>
              <a:off x="6192120" y="2608053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275856" y="3694926"/>
            <a:ext cx="4551587" cy="545192"/>
            <a:chOff x="3275856" y="3694926"/>
            <a:chExt cx="4551587" cy="545192"/>
          </a:xfrm>
        </p:grpSpPr>
        <p:sp>
          <p:nvSpPr>
            <p:cNvPr id="42" name="Oval 41"/>
            <p:cNvSpPr/>
            <p:nvPr/>
          </p:nvSpPr>
          <p:spPr>
            <a:xfrm>
              <a:off x="5435856" y="3699551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3275856" y="3699551"/>
              <a:ext cx="2160000" cy="540567"/>
              <a:chOff x="2411760" y="116632"/>
              <a:chExt cx="2160000" cy="540567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  <p:sp>
          <p:nvSpPr>
            <p:cNvPr id="105" name="Oval 104"/>
            <p:cNvSpPr/>
            <p:nvPr/>
          </p:nvSpPr>
          <p:spPr>
            <a:xfrm>
              <a:off x="5975856" y="3694926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6" name="Oval 105"/>
            <p:cNvSpPr/>
            <p:nvPr/>
          </p:nvSpPr>
          <p:spPr>
            <a:xfrm>
              <a:off x="6747443" y="3694926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7" name="Oval 106"/>
            <p:cNvSpPr/>
            <p:nvPr/>
          </p:nvSpPr>
          <p:spPr>
            <a:xfrm>
              <a:off x="7287443" y="3694926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275856" y="4841810"/>
            <a:ext cx="5220520" cy="563778"/>
            <a:chOff x="3275856" y="4841810"/>
            <a:chExt cx="5220520" cy="563778"/>
          </a:xfrm>
        </p:grpSpPr>
        <p:sp>
          <p:nvSpPr>
            <p:cNvPr id="43" name="Oval 42"/>
            <p:cNvSpPr/>
            <p:nvPr/>
          </p:nvSpPr>
          <p:spPr>
            <a:xfrm>
              <a:off x="5439343" y="4865588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44" name="Oval 43"/>
            <p:cNvSpPr/>
            <p:nvPr/>
          </p:nvSpPr>
          <p:spPr>
            <a:xfrm>
              <a:off x="5975856" y="4865588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73" name="Oval 72"/>
            <p:cNvSpPr/>
            <p:nvPr/>
          </p:nvSpPr>
          <p:spPr>
            <a:xfrm>
              <a:off x="3275856" y="485764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74" name="Oval 73"/>
            <p:cNvSpPr/>
            <p:nvPr/>
          </p:nvSpPr>
          <p:spPr>
            <a:xfrm>
              <a:off x="3815856" y="485764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75" name="Oval 74"/>
            <p:cNvSpPr/>
            <p:nvPr/>
          </p:nvSpPr>
          <p:spPr>
            <a:xfrm>
              <a:off x="4355856" y="485764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76" name="Oval 75"/>
            <p:cNvSpPr/>
            <p:nvPr/>
          </p:nvSpPr>
          <p:spPr>
            <a:xfrm>
              <a:off x="4895856" y="4858207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5" name="Oval 94"/>
            <p:cNvSpPr/>
            <p:nvPr/>
          </p:nvSpPr>
          <p:spPr>
            <a:xfrm>
              <a:off x="6515856" y="485764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6" name="Oval 95"/>
            <p:cNvSpPr/>
            <p:nvPr/>
          </p:nvSpPr>
          <p:spPr>
            <a:xfrm>
              <a:off x="7055856" y="484181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7" name="Oval 96"/>
            <p:cNvSpPr/>
            <p:nvPr/>
          </p:nvSpPr>
          <p:spPr>
            <a:xfrm>
              <a:off x="7956376" y="484181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75856" y="5877272"/>
            <a:ext cx="4698911" cy="552539"/>
            <a:chOff x="3275856" y="5877272"/>
            <a:chExt cx="4698911" cy="552539"/>
          </a:xfrm>
        </p:grpSpPr>
        <p:sp>
          <p:nvSpPr>
            <p:cNvPr id="78" name="Oval 77"/>
            <p:cNvSpPr/>
            <p:nvPr/>
          </p:nvSpPr>
          <p:spPr>
            <a:xfrm>
              <a:off x="3275856" y="587727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79" name="Oval 78"/>
            <p:cNvSpPr/>
            <p:nvPr/>
          </p:nvSpPr>
          <p:spPr>
            <a:xfrm>
              <a:off x="3815856" y="587727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80" name="Oval 79"/>
            <p:cNvSpPr/>
            <p:nvPr/>
          </p:nvSpPr>
          <p:spPr>
            <a:xfrm>
              <a:off x="4698704" y="587727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81" name="Oval 80"/>
            <p:cNvSpPr/>
            <p:nvPr/>
          </p:nvSpPr>
          <p:spPr>
            <a:xfrm>
              <a:off x="5238704" y="5889811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2" name="Oval 91"/>
            <p:cNvSpPr/>
            <p:nvPr/>
          </p:nvSpPr>
          <p:spPr>
            <a:xfrm>
              <a:off x="5778704" y="5889811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3" name="Oval 92"/>
            <p:cNvSpPr/>
            <p:nvPr/>
          </p:nvSpPr>
          <p:spPr>
            <a:xfrm>
              <a:off x="6318704" y="5880823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4" name="Oval 93"/>
            <p:cNvSpPr/>
            <p:nvPr/>
          </p:nvSpPr>
          <p:spPr>
            <a:xfrm>
              <a:off x="6894767" y="5877593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9" name="Oval 98"/>
            <p:cNvSpPr/>
            <p:nvPr/>
          </p:nvSpPr>
          <p:spPr>
            <a:xfrm>
              <a:off x="7434767" y="5880823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79343" y="440728"/>
            <a:ext cx="4028841" cy="541134"/>
            <a:chOff x="3279343" y="440728"/>
            <a:chExt cx="4028841" cy="541134"/>
          </a:xfrm>
        </p:grpSpPr>
        <p:grpSp>
          <p:nvGrpSpPr>
            <p:cNvPr id="3" name="Group 2"/>
            <p:cNvGrpSpPr/>
            <p:nvPr/>
          </p:nvGrpSpPr>
          <p:grpSpPr>
            <a:xfrm>
              <a:off x="3279343" y="440728"/>
              <a:ext cx="2160000" cy="540567"/>
              <a:chOff x="2411760" y="116632"/>
              <a:chExt cx="2160000" cy="540567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241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95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491760" y="116632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031760" y="117199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  <p:sp>
          <p:nvSpPr>
            <p:cNvPr id="77" name="Oval 76"/>
            <p:cNvSpPr/>
            <p:nvPr/>
          </p:nvSpPr>
          <p:spPr>
            <a:xfrm>
              <a:off x="5450594" y="441295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0" name="Oval 99"/>
            <p:cNvSpPr/>
            <p:nvPr/>
          </p:nvSpPr>
          <p:spPr>
            <a:xfrm>
              <a:off x="6228184" y="441295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1" name="Oval 100"/>
            <p:cNvSpPr/>
            <p:nvPr/>
          </p:nvSpPr>
          <p:spPr>
            <a:xfrm>
              <a:off x="6768184" y="44186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</p:spTree>
    <p:extLst>
      <p:ext uri="{BB962C8B-B14F-4D97-AF65-F5344CB8AC3E}">
        <p14:creationId xmlns:p14="http://schemas.microsoft.com/office/powerpoint/2010/main" val="36284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8" grpId="0"/>
      <p:bldP spid="21" grpId="0"/>
      <p:bldP spid="26" grpId="0"/>
      <p:bldP spid="52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0" grpId="0"/>
      <p:bldP spid="91" grpId="0"/>
      <p:bldP spid="87" grpId="0"/>
      <p:bldP spid="10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429" y="407041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-5 - 2</a:t>
            </a:r>
            <a:endParaRPr lang="en-GB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237589" y="196450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-3 - </a:t>
            </a:r>
            <a:r>
              <a:rPr lang="en-GB" sz="2600" dirty="0"/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11760" y="1957877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-7</a:t>
            </a:r>
            <a:endParaRPr lang="en-GB" sz="2600" dirty="0"/>
          </a:p>
        </p:txBody>
      </p:sp>
      <p:sp>
        <p:nvSpPr>
          <p:cNvPr id="18" name="TextBox 17"/>
          <p:cNvSpPr txBox="1"/>
          <p:nvPr/>
        </p:nvSpPr>
        <p:spPr>
          <a:xfrm>
            <a:off x="233429" y="3673414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-1 - (-5)</a:t>
            </a:r>
            <a:endParaRPr lang="en-GB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2339752" y="3655808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</a:t>
            </a:r>
            <a:r>
              <a:rPr lang="en-GB" sz="2600" dirty="0"/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3429" y="5360483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-6 - (-2)</a:t>
            </a:r>
            <a:endParaRPr lang="en-GB" sz="2600" dirty="0"/>
          </a:p>
        </p:txBody>
      </p:sp>
      <p:sp>
        <p:nvSpPr>
          <p:cNvPr id="82" name="TextBox 81"/>
          <p:cNvSpPr txBox="1"/>
          <p:nvPr/>
        </p:nvSpPr>
        <p:spPr>
          <a:xfrm>
            <a:off x="1043608" y="407041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-5 + (-2)</a:t>
            </a:r>
            <a:endParaRPr lang="en-GB" sz="2600" dirty="0"/>
          </a:p>
        </p:txBody>
      </p:sp>
      <p:sp>
        <p:nvSpPr>
          <p:cNvPr id="83" name="TextBox 82"/>
          <p:cNvSpPr txBox="1"/>
          <p:nvPr/>
        </p:nvSpPr>
        <p:spPr>
          <a:xfrm>
            <a:off x="1043608" y="1962017"/>
            <a:ext cx="16561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-3 + (-4)</a:t>
            </a:r>
            <a:endParaRPr lang="en-GB" sz="2600" dirty="0"/>
          </a:p>
        </p:txBody>
      </p:sp>
      <p:sp>
        <p:nvSpPr>
          <p:cNvPr id="84" name="TextBox 83"/>
          <p:cNvSpPr txBox="1"/>
          <p:nvPr/>
        </p:nvSpPr>
        <p:spPr>
          <a:xfrm>
            <a:off x="1331640" y="5347944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-6 + 2</a:t>
            </a:r>
            <a:endParaRPr lang="en-GB" sz="2600" dirty="0"/>
          </a:p>
        </p:txBody>
      </p:sp>
      <p:sp>
        <p:nvSpPr>
          <p:cNvPr id="90" name="TextBox 89"/>
          <p:cNvSpPr txBox="1"/>
          <p:nvPr/>
        </p:nvSpPr>
        <p:spPr>
          <a:xfrm>
            <a:off x="2411760" y="5355859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-4</a:t>
            </a:r>
            <a:endParaRPr lang="en-GB" sz="2600" dirty="0"/>
          </a:p>
        </p:txBody>
      </p:sp>
      <p:sp>
        <p:nvSpPr>
          <p:cNvPr id="91" name="TextBox 90"/>
          <p:cNvSpPr txBox="1"/>
          <p:nvPr/>
        </p:nvSpPr>
        <p:spPr>
          <a:xfrm>
            <a:off x="1259632" y="3664611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-1 + 5</a:t>
            </a:r>
            <a:endParaRPr lang="en-GB" sz="2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411760" y="406800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= -7</a:t>
            </a:r>
            <a:endParaRPr lang="en-GB" sz="26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79343" y="440728"/>
            <a:ext cx="3979489" cy="540567"/>
            <a:chOff x="3279343" y="440728"/>
            <a:chExt cx="3979489" cy="540567"/>
          </a:xfrm>
        </p:grpSpPr>
        <p:sp>
          <p:nvSpPr>
            <p:cNvPr id="4" name="Oval 3"/>
            <p:cNvSpPr/>
            <p:nvPr/>
          </p:nvSpPr>
          <p:spPr>
            <a:xfrm>
              <a:off x="3279343" y="440728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53" name="Oval 52"/>
            <p:cNvSpPr/>
            <p:nvPr/>
          </p:nvSpPr>
          <p:spPr>
            <a:xfrm>
              <a:off x="3819343" y="440728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54" name="Oval 53"/>
            <p:cNvSpPr/>
            <p:nvPr/>
          </p:nvSpPr>
          <p:spPr>
            <a:xfrm>
              <a:off x="4359343" y="440728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55" name="Oval 54"/>
            <p:cNvSpPr/>
            <p:nvPr/>
          </p:nvSpPr>
          <p:spPr>
            <a:xfrm>
              <a:off x="4899343" y="441295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72" name="Oval 71"/>
            <p:cNvSpPr/>
            <p:nvPr/>
          </p:nvSpPr>
          <p:spPr>
            <a:xfrm>
              <a:off x="5435856" y="441295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77" name="Oval 76"/>
            <p:cNvSpPr/>
            <p:nvPr/>
          </p:nvSpPr>
          <p:spPr>
            <a:xfrm>
              <a:off x="6192120" y="441295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98" name="Oval 97"/>
            <p:cNvSpPr/>
            <p:nvPr/>
          </p:nvSpPr>
          <p:spPr>
            <a:xfrm>
              <a:off x="6718832" y="440728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77538" y="1934098"/>
            <a:ext cx="4073551" cy="558798"/>
            <a:chOff x="3277538" y="1934098"/>
            <a:chExt cx="4073551" cy="558798"/>
          </a:xfrm>
        </p:grpSpPr>
        <p:sp>
          <p:nvSpPr>
            <p:cNvPr id="58" name="Oval 57"/>
            <p:cNvSpPr/>
            <p:nvPr/>
          </p:nvSpPr>
          <p:spPr>
            <a:xfrm>
              <a:off x="3277538" y="1952896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59" name="Oval 58"/>
            <p:cNvSpPr/>
            <p:nvPr/>
          </p:nvSpPr>
          <p:spPr>
            <a:xfrm>
              <a:off x="3817538" y="1952896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0" name="Oval 59"/>
            <p:cNvSpPr/>
            <p:nvPr/>
          </p:nvSpPr>
          <p:spPr>
            <a:xfrm>
              <a:off x="4357538" y="1952896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0" name="Oval 99"/>
            <p:cNvSpPr/>
            <p:nvPr/>
          </p:nvSpPr>
          <p:spPr>
            <a:xfrm>
              <a:off x="5173992" y="194073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1" name="Oval 100"/>
            <p:cNvSpPr/>
            <p:nvPr/>
          </p:nvSpPr>
          <p:spPr>
            <a:xfrm>
              <a:off x="5722009" y="1934098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8" name="Oval 107"/>
            <p:cNvSpPr/>
            <p:nvPr/>
          </p:nvSpPr>
          <p:spPr>
            <a:xfrm>
              <a:off x="6262009" y="1938238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9" name="Oval 108"/>
            <p:cNvSpPr/>
            <p:nvPr/>
          </p:nvSpPr>
          <p:spPr>
            <a:xfrm>
              <a:off x="6811089" y="1938238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259447" y="3284984"/>
            <a:ext cx="2700000" cy="1088988"/>
            <a:chOff x="3259447" y="3284984"/>
            <a:chExt cx="2700000" cy="1088988"/>
          </a:xfrm>
        </p:grpSpPr>
        <p:sp>
          <p:nvSpPr>
            <p:cNvPr id="64" name="Oval 63"/>
            <p:cNvSpPr/>
            <p:nvPr/>
          </p:nvSpPr>
          <p:spPr>
            <a:xfrm>
              <a:off x="3259447" y="3829301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5" name="Oval 64"/>
            <p:cNvSpPr/>
            <p:nvPr/>
          </p:nvSpPr>
          <p:spPr>
            <a:xfrm>
              <a:off x="3799447" y="3829301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66" name="Oval 65"/>
            <p:cNvSpPr/>
            <p:nvPr/>
          </p:nvSpPr>
          <p:spPr>
            <a:xfrm>
              <a:off x="4339447" y="3829868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3" name="Oval 102"/>
            <p:cNvSpPr/>
            <p:nvPr/>
          </p:nvSpPr>
          <p:spPr>
            <a:xfrm>
              <a:off x="4879447" y="3833972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4" name="Oval 103"/>
            <p:cNvSpPr/>
            <p:nvPr/>
          </p:nvSpPr>
          <p:spPr>
            <a:xfrm>
              <a:off x="5419447" y="3824984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10" name="Oval 109"/>
            <p:cNvSpPr/>
            <p:nvPr/>
          </p:nvSpPr>
          <p:spPr>
            <a:xfrm>
              <a:off x="3259447" y="3284984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39912" y="5089916"/>
            <a:ext cx="3275944" cy="1080567"/>
            <a:chOff x="3239912" y="5089916"/>
            <a:chExt cx="3275944" cy="1080567"/>
          </a:xfrm>
        </p:grpSpPr>
        <p:sp>
          <p:nvSpPr>
            <p:cNvPr id="106" name="Oval 105"/>
            <p:cNvSpPr/>
            <p:nvPr/>
          </p:nvSpPr>
          <p:spPr>
            <a:xfrm>
              <a:off x="3239912" y="5630483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07" name="Oval 106"/>
            <p:cNvSpPr/>
            <p:nvPr/>
          </p:nvSpPr>
          <p:spPr>
            <a:xfrm>
              <a:off x="3779912" y="5630483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11" name="Oval 110"/>
            <p:cNvSpPr/>
            <p:nvPr/>
          </p:nvSpPr>
          <p:spPr>
            <a:xfrm>
              <a:off x="3259447" y="5089916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12" name="Oval 111"/>
            <p:cNvSpPr/>
            <p:nvPr/>
          </p:nvSpPr>
          <p:spPr>
            <a:xfrm>
              <a:off x="3799447" y="5089916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13" name="Oval 112"/>
            <p:cNvSpPr/>
            <p:nvPr/>
          </p:nvSpPr>
          <p:spPr>
            <a:xfrm>
              <a:off x="4339447" y="5089916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14" name="Oval 113"/>
            <p:cNvSpPr/>
            <p:nvPr/>
          </p:nvSpPr>
          <p:spPr>
            <a:xfrm>
              <a:off x="4879447" y="5090483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15" name="Oval 114"/>
            <p:cNvSpPr/>
            <p:nvPr/>
          </p:nvSpPr>
          <p:spPr>
            <a:xfrm>
              <a:off x="5415960" y="5090483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16" name="Oval 115"/>
            <p:cNvSpPr/>
            <p:nvPr/>
          </p:nvSpPr>
          <p:spPr>
            <a:xfrm>
              <a:off x="5975856" y="5090483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</p:spTree>
    <p:extLst>
      <p:ext uri="{BB962C8B-B14F-4D97-AF65-F5344CB8AC3E}">
        <p14:creationId xmlns:p14="http://schemas.microsoft.com/office/powerpoint/2010/main" val="92715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8" grpId="0"/>
      <p:bldP spid="21" grpId="0"/>
      <p:bldP spid="26" grpId="0"/>
      <p:bldP spid="82" grpId="0"/>
      <p:bldP spid="83" grpId="0"/>
      <p:bldP spid="84" grpId="0"/>
      <p:bldP spid="90" grpId="0"/>
      <p:bldP spid="91" grpId="0"/>
      <p:bldP spid="1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5913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 do					You do</a:t>
            </a:r>
            <a:endParaRPr lang="en-GB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0"/>
            <a:ext cx="0" cy="674136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0" y="557972"/>
            <a:ext cx="9144000" cy="1088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504" y="79852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-3 + 2 </a:t>
            </a:r>
            <a:r>
              <a:rPr lang="en-GB" sz="3200" dirty="0"/>
              <a:t>-</a:t>
            </a:r>
            <a:r>
              <a:rPr lang="en-GB" sz="3200" dirty="0" smtClean="0"/>
              <a:t> 4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79852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-3 - 2 - 4</a:t>
            </a:r>
            <a:endParaRPr lang="en-GB" sz="32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385333" y="2349000"/>
            <a:ext cx="1080000" cy="540000"/>
            <a:chOff x="385333" y="2349000"/>
            <a:chExt cx="1080000" cy="540000"/>
          </a:xfrm>
        </p:grpSpPr>
        <p:sp>
          <p:nvSpPr>
            <p:cNvPr id="12" name="Oval 11"/>
            <p:cNvSpPr/>
            <p:nvPr/>
          </p:nvSpPr>
          <p:spPr>
            <a:xfrm>
              <a:off x="385333" y="234900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3" name="Oval 12"/>
            <p:cNvSpPr/>
            <p:nvPr/>
          </p:nvSpPr>
          <p:spPr>
            <a:xfrm>
              <a:off x="925333" y="234900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041217" y="133297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-5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7035398" y="130796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-9</a:t>
            </a:r>
            <a:endParaRPr lang="en-GB" sz="3200" dirty="0"/>
          </a:p>
        </p:txBody>
      </p:sp>
      <p:grpSp>
        <p:nvGrpSpPr>
          <p:cNvPr id="7" name="Group 6"/>
          <p:cNvGrpSpPr/>
          <p:nvPr/>
        </p:nvGrpSpPr>
        <p:grpSpPr>
          <a:xfrm>
            <a:off x="4716016" y="2343295"/>
            <a:ext cx="1623701" cy="545705"/>
            <a:chOff x="4716016" y="2343295"/>
            <a:chExt cx="1623701" cy="545705"/>
          </a:xfrm>
        </p:grpSpPr>
        <p:sp>
          <p:nvSpPr>
            <p:cNvPr id="28" name="Oval 27"/>
            <p:cNvSpPr/>
            <p:nvPr/>
          </p:nvSpPr>
          <p:spPr>
            <a:xfrm>
              <a:off x="4716016" y="234900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9717" y="234900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30" name="Oval 29"/>
            <p:cNvSpPr/>
            <p:nvPr/>
          </p:nvSpPr>
          <p:spPr>
            <a:xfrm>
              <a:off x="5799717" y="2343295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39717" y="2343295"/>
            <a:ext cx="1083922" cy="540000"/>
            <a:chOff x="7233316" y="2349000"/>
            <a:chExt cx="1083922" cy="540000"/>
          </a:xfrm>
        </p:grpSpPr>
        <p:sp>
          <p:nvSpPr>
            <p:cNvPr id="31" name="Oval 30"/>
            <p:cNvSpPr/>
            <p:nvPr/>
          </p:nvSpPr>
          <p:spPr>
            <a:xfrm>
              <a:off x="7233316" y="234900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32" name="Oval 31"/>
            <p:cNvSpPr/>
            <p:nvPr/>
          </p:nvSpPr>
          <p:spPr>
            <a:xfrm>
              <a:off x="7777238" y="234900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07504" y="1337961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-3 + 2 + (-4) </a:t>
            </a:r>
            <a:endParaRPr lang="en-GB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4716016" y="1307967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-3 + (-2) + (-4)</a:t>
            </a:r>
            <a:endParaRPr lang="en-GB" sz="3200" dirty="0"/>
          </a:p>
        </p:txBody>
      </p:sp>
      <p:grpSp>
        <p:nvGrpSpPr>
          <p:cNvPr id="2" name="Group 1"/>
          <p:cNvGrpSpPr/>
          <p:nvPr/>
        </p:nvGrpSpPr>
        <p:grpSpPr>
          <a:xfrm>
            <a:off x="381411" y="2889000"/>
            <a:ext cx="1637100" cy="546007"/>
            <a:chOff x="381411" y="2889000"/>
            <a:chExt cx="1637100" cy="546007"/>
          </a:xfrm>
        </p:grpSpPr>
        <p:sp>
          <p:nvSpPr>
            <p:cNvPr id="17" name="Oval 16"/>
            <p:cNvSpPr/>
            <p:nvPr/>
          </p:nvSpPr>
          <p:spPr>
            <a:xfrm>
              <a:off x="381411" y="288900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8" name="Oval 17"/>
            <p:cNvSpPr/>
            <p:nvPr/>
          </p:nvSpPr>
          <p:spPr>
            <a:xfrm>
              <a:off x="925333" y="288900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38" name="Oval 37"/>
            <p:cNvSpPr/>
            <p:nvPr/>
          </p:nvSpPr>
          <p:spPr>
            <a:xfrm>
              <a:off x="1478511" y="2895007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11653" y="2889000"/>
            <a:ext cx="2185446" cy="552014"/>
            <a:chOff x="2011653" y="2889000"/>
            <a:chExt cx="2185446" cy="552014"/>
          </a:xfrm>
        </p:grpSpPr>
        <p:sp>
          <p:nvSpPr>
            <p:cNvPr id="27" name="Oval 26"/>
            <p:cNvSpPr/>
            <p:nvPr/>
          </p:nvSpPr>
          <p:spPr>
            <a:xfrm>
              <a:off x="3657099" y="288900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011653" y="2895007"/>
              <a:ext cx="1637100" cy="546007"/>
              <a:chOff x="381411" y="2889000"/>
              <a:chExt cx="1637100" cy="546007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381411" y="2889000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925333" y="2889000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478511" y="2895007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716016" y="2901014"/>
            <a:ext cx="2163701" cy="561406"/>
            <a:chOff x="4716016" y="2901014"/>
            <a:chExt cx="2163701" cy="561406"/>
          </a:xfrm>
        </p:grpSpPr>
        <p:sp>
          <p:nvSpPr>
            <p:cNvPr id="33" name="Oval 32"/>
            <p:cNvSpPr/>
            <p:nvPr/>
          </p:nvSpPr>
          <p:spPr>
            <a:xfrm>
              <a:off x="4716016" y="2901014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5256016" y="2916715"/>
              <a:ext cx="1623701" cy="545705"/>
              <a:chOff x="4716016" y="2343295"/>
              <a:chExt cx="1623701" cy="545705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4716016" y="2349000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259717" y="2349000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799717" y="2343295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718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34" grpId="0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5913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 do					You do</a:t>
            </a:r>
            <a:endParaRPr lang="en-GB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0"/>
            <a:ext cx="0" cy="674136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0" y="557972"/>
            <a:ext cx="9144000" cy="1088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504" y="79852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3 - (-2) + 4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79852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-3 + 2 - (-4)</a:t>
            </a:r>
            <a:endParaRPr lang="en-GB" sz="3200" dirty="0"/>
          </a:p>
        </p:txBody>
      </p:sp>
      <p:grpSp>
        <p:nvGrpSpPr>
          <p:cNvPr id="2" name="Group 1"/>
          <p:cNvGrpSpPr/>
          <p:nvPr/>
        </p:nvGrpSpPr>
        <p:grpSpPr>
          <a:xfrm>
            <a:off x="393607" y="2348880"/>
            <a:ext cx="1620000" cy="540567"/>
            <a:chOff x="385333" y="1736021"/>
            <a:chExt cx="1620000" cy="540567"/>
          </a:xfrm>
        </p:grpSpPr>
        <p:sp>
          <p:nvSpPr>
            <p:cNvPr id="12" name="Oval 11"/>
            <p:cNvSpPr/>
            <p:nvPr/>
          </p:nvSpPr>
          <p:spPr>
            <a:xfrm>
              <a:off x="385333" y="1736021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3" name="Oval 12"/>
            <p:cNvSpPr/>
            <p:nvPr/>
          </p:nvSpPr>
          <p:spPr>
            <a:xfrm>
              <a:off x="925333" y="1736021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4" name="Oval 13"/>
            <p:cNvSpPr/>
            <p:nvPr/>
          </p:nvSpPr>
          <p:spPr>
            <a:xfrm>
              <a:off x="1465333" y="1736588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13607" y="2348880"/>
            <a:ext cx="1080000" cy="540000"/>
            <a:chOff x="2005333" y="2348880"/>
            <a:chExt cx="1080000" cy="540000"/>
          </a:xfrm>
        </p:grpSpPr>
        <p:sp>
          <p:nvSpPr>
            <p:cNvPr id="15" name="Oval 14"/>
            <p:cNvSpPr/>
            <p:nvPr/>
          </p:nvSpPr>
          <p:spPr>
            <a:xfrm>
              <a:off x="2005333" y="234888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16" name="Oval 15"/>
            <p:cNvSpPr/>
            <p:nvPr/>
          </p:nvSpPr>
          <p:spPr>
            <a:xfrm>
              <a:off x="2545333" y="234888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585897" y="1376427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9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6329275" y="124636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3</a:t>
            </a:r>
            <a:endParaRPr lang="en-GB" sz="3200" dirty="0"/>
          </a:p>
        </p:txBody>
      </p:sp>
      <p:grpSp>
        <p:nvGrpSpPr>
          <p:cNvPr id="8" name="Group 7"/>
          <p:cNvGrpSpPr/>
          <p:nvPr/>
        </p:nvGrpSpPr>
        <p:grpSpPr>
          <a:xfrm>
            <a:off x="4984005" y="2348880"/>
            <a:ext cx="1677407" cy="540000"/>
            <a:chOff x="4984005" y="2348880"/>
            <a:chExt cx="1677407" cy="540000"/>
          </a:xfrm>
        </p:grpSpPr>
        <p:sp>
          <p:nvSpPr>
            <p:cNvPr id="27" name="Oval 26"/>
            <p:cNvSpPr/>
            <p:nvPr/>
          </p:nvSpPr>
          <p:spPr>
            <a:xfrm>
              <a:off x="4984005" y="234888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28" name="Oval 27"/>
            <p:cNvSpPr/>
            <p:nvPr/>
          </p:nvSpPr>
          <p:spPr>
            <a:xfrm>
              <a:off x="5527927" y="234888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29" name="Oval 28"/>
            <p:cNvSpPr/>
            <p:nvPr/>
          </p:nvSpPr>
          <p:spPr>
            <a:xfrm>
              <a:off x="6121412" y="2348880"/>
              <a:ext cx="540000" cy="54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987927" y="2888880"/>
            <a:ext cx="1080000" cy="540000"/>
            <a:chOff x="4987927" y="2888880"/>
            <a:chExt cx="1080000" cy="540000"/>
          </a:xfrm>
        </p:grpSpPr>
        <p:sp>
          <p:nvSpPr>
            <p:cNvPr id="36" name="Oval 35"/>
            <p:cNvSpPr/>
            <p:nvPr/>
          </p:nvSpPr>
          <p:spPr>
            <a:xfrm>
              <a:off x="4987927" y="288888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37" name="Oval 36"/>
            <p:cNvSpPr/>
            <p:nvPr/>
          </p:nvSpPr>
          <p:spPr>
            <a:xfrm>
              <a:off x="5527927" y="2888880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93607" y="2899833"/>
            <a:ext cx="2166049" cy="540000"/>
            <a:chOff x="393607" y="2755817"/>
            <a:chExt cx="2166049" cy="540000"/>
          </a:xfrm>
        </p:grpSpPr>
        <p:sp>
          <p:nvSpPr>
            <p:cNvPr id="19" name="Oval 18"/>
            <p:cNvSpPr/>
            <p:nvPr/>
          </p:nvSpPr>
          <p:spPr>
            <a:xfrm>
              <a:off x="393607" y="2755817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20" name="Oval 19"/>
            <p:cNvSpPr/>
            <p:nvPr/>
          </p:nvSpPr>
          <p:spPr>
            <a:xfrm>
              <a:off x="933607" y="2755817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35" name="Oval 34"/>
            <p:cNvSpPr/>
            <p:nvPr/>
          </p:nvSpPr>
          <p:spPr>
            <a:xfrm>
              <a:off x="1479656" y="2755817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  <p:sp>
          <p:nvSpPr>
            <p:cNvPr id="38" name="Oval 37"/>
            <p:cNvSpPr/>
            <p:nvPr/>
          </p:nvSpPr>
          <p:spPr>
            <a:xfrm>
              <a:off x="2019656" y="2755817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110621" y="2888880"/>
            <a:ext cx="2168728" cy="540120"/>
            <a:chOff x="6110621" y="2888880"/>
            <a:chExt cx="2168728" cy="540120"/>
          </a:xfrm>
        </p:grpSpPr>
        <p:grpSp>
          <p:nvGrpSpPr>
            <p:cNvPr id="43" name="Group 42"/>
            <p:cNvGrpSpPr/>
            <p:nvPr/>
          </p:nvGrpSpPr>
          <p:grpSpPr>
            <a:xfrm>
              <a:off x="6110621" y="2888880"/>
              <a:ext cx="1080000" cy="540000"/>
              <a:chOff x="4987927" y="2888880"/>
              <a:chExt cx="1080000" cy="540000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4987927" y="288888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5527927" y="288888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7199349" y="2889000"/>
              <a:ext cx="1080000" cy="540000"/>
              <a:chOff x="4987927" y="2888880"/>
              <a:chExt cx="1080000" cy="54000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4987927" y="288888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527927" y="288888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600"/>
              </a:p>
            </p:txBody>
          </p:sp>
        </p:grpSp>
      </p:grpSp>
      <p:sp>
        <p:nvSpPr>
          <p:cNvPr id="49" name="TextBox 48"/>
          <p:cNvSpPr txBox="1"/>
          <p:nvPr/>
        </p:nvSpPr>
        <p:spPr>
          <a:xfrm>
            <a:off x="107504" y="137699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 + 2 + 4</a:t>
            </a:r>
            <a:endParaRPr lang="en-GB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4716016" y="124636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-3 + 2 + 4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4759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 + 3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37589" y="170080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 + 2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36672" y="3132257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 + 1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36672" y="4552935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 + 0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37589" y="594928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 + (-1)</a:t>
            </a:r>
            <a:endParaRPr lang="en-GB" sz="32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2411760" y="188640"/>
            <a:ext cx="3744416" cy="720080"/>
            <a:chOff x="2411760" y="188640"/>
            <a:chExt cx="3744416" cy="720080"/>
          </a:xfrm>
        </p:grpSpPr>
        <p:sp>
          <p:nvSpPr>
            <p:cNvPr id="9" name="Oval 8"/>
            <p:cNvSpPr/>
            <p:nvPr/>
          </p:nvSpPr>
          <p:spPr>
            <a:xfrm>
              <a:off x="2411760" y="18864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3779912" y="18864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4604659" y="18864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436096" y="18864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Oval 14"/>
          <p:cNvSpPr/>
          <p:nvPr/>
        </p:nvSpPr>
        <p:spPr>
          <a:xfrm>
            <a:off x="2411760" y="4552935"/>
            <a:ext cx="720080" cy="72008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26"/>
          <p:cNvGrpSpPr/>
          <p:nvPr/>
        </p:nvGrpSpPr>
        <p:grpSpPr>
          <a:xfrm>
            <a:off x="2411760" y="1633155"/>
            <a:ext cx="2912979" cy="720080"/>
            <a:chOff x="2411760" y="1633155"/>
            <a:chExt cx="2912979" cy="720080"/>
          </a:xfrm>
        </p:grpSpPr>
        <p:sp>
          <p:nvSpPr>
            <p:cNvPr id="13" name="Oval 12"/>
            <p:cNvSpPr/>
            <p:nvPr/>
          </p:nvSpPr>
          <p:spPr>
            <a:xfrm>
              <a:off x="2411760" y="1633155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3779912" y="1633155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4604659" y="1633155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411760" y="3132257"/>
            <a:ext cx="2088232" cy="720080"/>
            <a:chOff x="2411760" y="3132257"/>
            <a:chExt cx="2088232" cy="720080"/>
          </a:xfrm>
        </p:grpSpPr>
        <p:sp>
          <p:nvSpPr>
            <p:cNvPr id="14" name="Oval 13"/>
            <p:cNvSpPr/>
            <p:nvPr/>
          </p:nvSpPr>
          <p:spPr>
            <a:xfrm>
              <a:off x="2411760" y="3132257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3779912" y="3132257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11760" y="5914223"/>
            <a:ext cx="2088232" cy="720080"/>
            <a:chOff x="2411760" y="5914223"/>
            <a:chExt cx="2088232" cy="720080"/>
          </a:xfrm>
        </p:grpSpPr>
        <p:sp>
          <p:nvSpPr>
            <p:cNvPr id="16" name="Oval 15"/>
            <p:cNvSpPr/>
            <p:nvPr/>
          </p:nvSpPr>
          <p:spPr>
            <a:xfrm>
              <a:off x="2411760" y="5914223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3779912" y="5914223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115616" y="18863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4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115616" y="170080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3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1115616" y="310458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2</a:t>
            </a:r>
            <a:endParaRPr lang="en-GB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115616" y="455293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1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1475656" y="594927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0</a:t>
            </a:r>
            <a:endParaRPr lang="en-GB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324739" y="3132257"/>
            <a:ext cx="381926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will come next?</a:t>
            </a:r>
            <a:endParaRPr lang="en-GB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5324739" y="4572417"/>
            <a:ext cx="3819261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will come next?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6262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5" grpId="0" animBg="1"/>
      <p:bldP spid="21" grpId="0"/>
      <p:bldP spid="22" grpId="0"/>
      <p:bldP spid="23" grpId="0"/>
      <p:bldP spid="24" grpId="0"/>
      <p:bldP spid="25" grpId="0"/>
      <p:bldP spid="30" grpId="0" animBg="1"/>
      <p:bldP spid="30" grpId="1" animBg="1"/>
      <p:bldP spid="31" grpId="0" animBg="1"/>
      <p:bldP spid="31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468560" y="477389"/>
            <a:ext cx="101531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Could you please give us feedback after tonight’s event via the following link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54833" y="3573016"/>
            <a:ext cx="6668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/>
              <a:t>http://bit.ly/2XKWL2P</a:t>
            </a:r>
          </a:p>
        </p:txBody>
      </p:sp>
    </p:spTree>
    <p:extLst>
      <p:ext uri="{BB962C8B-B14F-4D97-AF65-F5344CB8AC3E}">
        <p14:creationId xmlns:p14="http://schemas.microsoft.com/office/powerpoint/2010/main" val="2490000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29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89" y="15168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 + (-1)</a:t>
            </a:r>
            <a:endParaRPr lang="en-GB" sz="3200" dirty="0"/>
          </a:p>
        </p:txBody>
      </p:sp>
      <p:sp>
        <p:nvSpPr>
          <p:cNvPr id="4" name="Oval 3"/>
          <p:cNvSpPr/>
          <p:nvPr/>
        </p:nvSpPr>
        <p:spPr>
          <a:xfrm>
            <a:off x="2411760" y="116632"/>
            <a:ext cx="720080" cy="72008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411760" y="836712"/>
            <a:ext cx="720080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475656" y="15168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0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37589" y="1772817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 + (-2)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75656" y="177281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0</a:t>
            </a:r>
            <a:endParaRPr lang="en-GB" sz="32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2425612" y="1772816"/>
            <a:ext cx="1448849" cy="1440162"/>
            <a:chOff x="2425612" y="1772816"/>
            <a:chExt cx="1448849" cy="1440162"/>
          </a:xfrm>
        </p:grpSpPr>
        <p:sp>
          <p:nvSpPr>
            <p:cNvPr id="12" name="Oval 11"/>
            <p:cNvSpPr/>
            <p:nvPr/>
          </p:nvSpPr>
          <p:spPr>
            <a:xfrm>
              <a:off x="2425612" y="17728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425612" y="2492897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3154381" y="1772817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145692" y="249289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37589" y="335699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  <a:r>
              <a:rPr lang="en-GB" sz="3200" dirty="0" smtClean="0"/>
              <a:t> + (-3)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1475656" y="335699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0</a:t>
            </a:r>
            <a:endParaRPr lang="en-GB" sz="32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2425612" y="3356991"/>
            <a:ext cx="2218396" cy="1440161"/>
            <a:chOff x="2425612" y="3356991"/>
            <a:chExt cx="2218396" cy="1440161"/>
          </a:xfrm>
        </p:grpSpPr>
        <p:sp>
          <p:nvSpPr>
            <p:cNvPr id="19" name="Oval 18"/>
            <p:cNvSpPr/>
            <p:nvPr/>
          </p:nvSpPr>
          <p:spPr>
            <a:xfrm>
              <a:off x="2425612" y="3356991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3154381" y="335699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2434301" y="4077071"/>
              <a:ext cx="2160240" cy="720081"/>
              <a:chOff x="4932040" y="3356991"/>
              <a:chExt cx="2160240" cy="720081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652120" y="3356992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4932040" y="3356992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372200" y="3356991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3923928" y="335699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37589" y="50131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 + (-6)</a:t>
            </a:r>
            <a:endParaRPr lang="en-GB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1475656" y="5013175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0</a:t>
            </a:r>
            <a:endParaRPr lang="en-GB" sz="32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2425612" y="5008145"/>
            <a:ext cx="4413925" cy="1464743"/>
            <a:chOff x="2425612" y="5008145"/>
            <a:chExt cx="4413925" cy="1464743"/>
          </a:xfrm>
        </p:grpSpPr>
        <p:grpSp>
          <p:nvGrpSpPr>
            <p:cNvPr id="35" name="Group 34"/>
            <p:cNvGrpSpPr/>
            <p:nvPr/>
          </p:nvGrpSpPr>
          <p:grpSpPr>
            <a:xfrm>
              <a:off x="2434301" y="5752806"/>
              <a:ext cx="2160240" cy="720081"/>
              <a:chOff x="4932040" y="5013175"/>
              <a:chExt cx="2160240" cy="720081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5652120" y="5013176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932040" y="5013176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372200" y="5013175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425612" y="5013175"/>
              <a:ext cx="2218396" cy="720081"/>
              <a:chOff x="2425612" y="5013175"/>
              <a:chExt cx="2218396" cy="720081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425612" y="5013175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154381" y="5013176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923928" y="5013176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594541" y="5752807"/>
              <a:ext cx="2160240" cy="720081"/>
              <a:chOff x="4932040" y="5013175"/>
              <a:chExt cx="2160240" cy="720081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5652120" y="5013176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932040" y="5013176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372200" y="5013175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621141" y="5008145"/>
              <a:ext cx="2218396" cy="720081"/>
              <a:chOff x="2425612" y="5013175"/>
              <a:chExt cx="2218396" cy="720081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425612" y="5013175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154381" y="5013176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923928" y="5013176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3514421" y="188640"/>
            <a:ext cx="551248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“1 add the additive inverse of 1”</a:t>
            </a:r>
            <a:endParaRPr lang="en-GB" sz="3200" dirty="0"/>
          </a:p>
        </p:txBody>
      </p:sp>
      <p:sp>
        <p:nvSpPr>
          <p:cNvPr id="49" name="TextBox 48"/>
          <p:cNvSpPr txBox="1"/>
          <p:nvPr/>
        </p:nvSpPr>
        <p:spPr>
          <a:xfrm>
            <a:off x="4572000" y="1954289"/>
            <a:ext cx="436036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“2 add the additive inverse of 2”</a:t>
            </a:r>
            <a:endParaRPr lang="en-GB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4800988" y="3429000"/>
            <a:ext cx="436036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“3 add the additive inverse of 3”</a:t>
            </a:r>
            <a:endParaRPr lang="en-GB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5639145" y="5528073"/>
            <a:ext cx="43603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“?”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7986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8" grpId="0"/>
      <p:bldP spid="21" grpId="0"/>
      <p:bldP spid="26" grpId="0"/>
      <p:bldP spid="29" grpId="0"/>
      <p:bldP spid="48" grpId="0"/>
      <p:bldP spid="48" grpId="1"/>
      <p:bldP spid="49" grpId="0"/>
      <p:bldP spid="49" grpId="1"/>
      <p:bldP spid="50" grpId="0"/>
      <p:bldP spid="50" grpId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7564" y="1052735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When we add the additive inverse of a number our answer is always …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131840" y="2780928"/>
            <a:ext cx="288032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0</a:t>
            </a:r>
            <a:endParaRPr lang="en-GB" sz="19900" dirty="0"/>
          </a:p>
        </p:txBody>
      </p:sp>
    </p:spTree>
    <p:extLst>
      <p:ext uri="{BB962C8B-B14F-4D97-AF65-F5344CB8AC3E}">
        <p14:creationId xmlns:p14="http://schemas.microsoft.com/office/powerpoint/2010/main" val="92130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939" y="1058335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What is the additive inverse of…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2132856"/>
            <a:ext cx="187220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5</a:t>
            </a:r>
            <a:endParaRPr lang="en-GB" sz="19900" dirty="0"/>
          </a:p>
        </p:txBody>
      </p:sp>
      <p:sp>
        <p:nvSpPr>
          <p:cNvPr id="4" name="TextBox 3"/>
          <p:cNvSpPr txBox="1"/>
          <p:nvPr/>
        </p:nvSpPr>
        <p:spPr>
          <a:xfrm>
            <a:off x="3131840" y="2146498"/>
            <a:ext cx="288032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10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3635896" y="2132856"/>
            <a:ext cx="187220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/>
              <a:t>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3808" y="2132856"/>
            <a:ext cx="338437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25</a:t>
            </a:r>
            <a:endParaRPr lang="en-GB" sz="19900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2284512"/>
            <a:ext cx="338437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47</a:t>
            </a:r>
            <a:endParaRPr lang="en-GB" sz="19900" dirty="0"/>
          </a:p>
        </p:txBody>
      </p:sp>
      <p:sp>
        <p:nvSpPr>
          <p:cNvPr id="8" name="TextBox 7"/>
          <p:cNvSpPr txBox="1"/>
          <p:nvPr/>
        </p:nvSpPr>
        <p:spPr>
          <a:xfrm>
            <a:off x="2483768" y="2132856"/>
            <a:ext cx="4392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 smtClean="0"/>
              <a:t>100</a:t>
            </a:r>
            <a:endParaRPr lang="en-GB" sz="19900" dirty="0"/>
          </a:p>
        </p:txBody>
      </p:sp>
    </p:spTree>
    <p:extLst>
      <p:ext uri="{BB962C8B-B14F-4D97-AF65-F5344CB8AC3E}">
        <p14:creationId xmlns:p14="http://schemas.microsoft.com/office/powerpoint/2010/main" val="215470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89" y="46796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(-1) + 0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46796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-1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37589" y="1764105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(-1) + 1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176410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0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37589" y="363631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(-1) + 2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363631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1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37589" y="550852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(-1) + 3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75656" y="550852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2</a:t>
            </a:r>
            <a:endParaRPr lang="en-GB" sz="3200" dirty="0"/>
          </a:p>
        </p:txBody>
      </p:sp>
      <p:sp>
        <p:nvSpPr>
          <p:cNvPr id="4" name="Oval 3"/>
          <p:cNvSpPr/>
          <p:nvPr/>
        </p:nvSpPr>
        <p:spPr>
          <a:xfrm flipV="1">
            <a:off x="2411760" y="116632"/>
            <a:ext cx="720080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 flipV="1">
            <a:off x="2411760" y="1484784"/>
            <a:ext cx="720080" cy="1440160"/>
            <a:chOff x="2411760" y="116632"/>
            <a:chExt cx="720080" cy="1440160"/>
          </a:xfrm>
        </p:grpSpPr>
        <p:sp>
          <p:nvSpPr>
            <p:cNvPr id="14" name="Oval 13"/>
            <p:cNvSpPr/>
            <p:nvPr/>
          </p:nvSpPr>
          <p:spPr>
            <a:xfrm>
              <a:off x="241176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2411760" y="836712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411760" y="3359125"/>
            <a:ext cx="1440160" cy="1440160"/>
            <a:chOff x="2411760" y="3359125"/>
            <a:chExt cx="1440160" cy="1440160"/>
          </a:xfrm>
        </p:grpSpPr>
        <p:grpSp>
          <p:nvGrpSpPr>
            <p:cNvPr id="16" name="Group 15"/>
            <p:cNvGrpSpPr/>
            <p:nvPr/>
          </p:nvGrpSpPr>
          <p:grpSpPr>
            <a:xfrm flipV="1">
              <a:off x="2411760" y="3359125"/>
              <a:ext cx="720080" cy="1440160"/>
              <a:chOff x="2411760" y="116632"/>
              <a:chExt cx="720080" cy="144016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2411760" y="116632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411760" y="836712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6" name="Oval 25"/>
            <p:cNvSpPr/>
            <p:nvPr/>
          </p:nvSpPr>
          <p:spPr>
            <a:xfrm flipV="1">
              <a:off x="3131840" y="4079205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11760" y="5229200"/>
            <a:ext cx="2160240" cy="1440160"/>
            <a:chOff x="2411760" y="5229200"/>
            <a:chExt cx="2160240" cy="1440160"/>
          </a:xfrm>
        </p:grpSpPr>
        <p:sp>
          <p:nvSpPr>
            <p:cNvPr id="3" name="Oval 2"/>
            <p:cNvSpPr/>
            <p:nvPr/>
          </p:nvSpPr>
          <p:spPr>
            <a:xfrm flipV="1">
              <a:off x="3131840" y="594928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9" name="Group 18"/>
            <p:cNvGrpSpPr/>
            <p:nvPr/>
          </p:nvGrpSpPr>
          <p:grpSpPr>
            <a:xfrm flipV="1">
              <a:off x="2411760" y="5229200"/>
              <a:ext cx="720080" cy="1440160"/>
              <a:chOff x="2411760" y="116632"/>
              <a:chExt cx="720080" cy="144016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2411760" y="116632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411760" y="836712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7" name="Oval 26"/>
            <p:cNvSpPr/>
            <p:nvPr/>
          </p:nvSpPr>
          <p:spPr>
            <a:xfrm flipV="1">
              <a:off x="3851920" y="594928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211960" y="251937"/>
            <a:ext cx="551248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“negative 1 plus 0”</a:t>
            </a:r>
            <a:endParaRPr lang="en-GB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244087" y="1764105"/>
            <a:ext cx="551248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“negative 1 plus 1”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3127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4" grpId="0" animBg="1"/>
      <p:bldP spid="30" grpId="0"/>
      <p:bldP spid="30" grpId="1"/>
      <p:bldP spid="31" grpId="0"/>
      <p:bldP spid="3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89" y="39595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(-2) + 5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39595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3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37589" y="2052137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(-2) + 1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05213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-1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386104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-5 + 2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385020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-3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652537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-4 + 6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565253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2</a:t>
            </a:r>
            <a:endParaRPr lang="en-GB" sz="32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2411760" y="44624"/>
            <a:ext cx="3600400" cy="1440160"/>
            <a:chOff x="2411760" y="44624"/>
            <a:chExt cx="3600400" cy="1440160"/>
          </a:xfrm>
        </p:grpSpPr>
        <p:sp>
          <p:nvSpPr>
            <p:cNvPr id="10" name="Oval 9"/>
            <p:cNvSpPr/>
            <p:nvPr/>
          </p:nvSpPr>
          <p:spPr>
            <a:xfrm flipV="1">
              <a:off x="2411760" y="44624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 flipV="1">
              <a:off x="2411760" y="764704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131840" y="44624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3131840" y="764704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 flipV="1">
              <a:off x="3851920" y="764704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 flipV="1">
              <a:off x="4572000" y="764704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 flipV="1">
              <a:off x="5292080" y="764704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411760" y="1772816"/>
            <a:ext cx="1440160" cy="1440160"/>
            <a:chOff x="2411760" y="1772816"/>
            <a:chExt cx="1440160" cy="1440160"/>
          </a:xfrm>
        </p:grpSpPr>
        <p:grpSp>
          <p:nvGrpSpPr>
            <p:cNvPr id="11" name="Group 10"/>
            <p:cNvGrpSpPr/>
            <p:nvPr/>
          </p:nvGrpSpPr>
          <p:grpSpPr>
            <a:xfrm flipV="1">
              <a:off x="2411760" y="1772816"/>
              <a:ext cx="720080" cy="1440160"/>
              <a:chOff x="2411760" y="116632"/>
              <a:chExt cx="720080" cy="144016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2411760" y="116632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411760" y="836712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1" name="Oval 30"/>
            <p:cNvSpPr/>
            <p:nvPr/>
          </p:nvSpPr>
          <p:spPr>
            <a:xfrm flipV="1">
              <a:off x="3131840" y="17728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411760" y="3573016"/>
            <a:ext cx="3600400" cy="1440160"/>
            <a:chOff x="2411760" y="3573016"/>
            <a:chExt cx="3600400" cy="1440160"/>
          </a:xfrm>
        </p:grpSpPr>
        <p:grpSp>
          <p:nvGrpSpPr>
            <p:cNvPr id="14" name="Group 13"/>
            <p:cNvGrpSpPr/>
            <p:nvPr/>
          </p:nvGrpSpPr>
          <p:grpSpPr>
            <a:xfrm>
              <a:off x="2411760" y="3573016"/>
              <a:ext cx="1440160" cy="1440160"/>
              <a:chOff x="2411760" y="3359125"/>
              <a:chExt cx="1440160" cy="1440160"/>
            </a:xfrm>
          </p:grpSpPr>
          <p:grpSp>
            <p:nvGrpSpPr>
              <p:cNvPr id="15" name="Group 14"/>
              <p:cNvGrpSpPr/>
              <p:nvPr/>
            </p:nvGrpSpPr>
            <p:grpSpPr>
              <a:xfrm flipV="1">
                <a:off x="2411760" y="3359125"/>
                <a:ext cx="720080" cy="1440160"/>
                <a:chOff x="2411760" y="116632"/>
                <a:chExt cx="720080" cy="1440160"/>
              </a:xfrm>
            </p:grpSpPr>
            <p:sp>
              <p:nvSpPr>
                <p:cNvPr id="17" name="Oval 16"/>
                <p:cNvSpPr/>
                <p:nvPr/>
              </p:nvSpPr>
              <p:spPr>
                <a:xfrm>
                  <a:off x="2411760" y="116632"/>
                  <a:ext cx="720080" cy="72008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2411760" y="836712"/>
                  <a:ext cx="720080" cy="72008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6" name="Oval 15"/>
              <p:cNvSpPr/>
              <p:nvPr/>
            </p:nvSpPr>
            <p:spPr>
              <a:xfrm flipV="1">
                <a:off x="3131840" y="4079205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2" name="Oval 31"/>
            <p:cNvSpPr/>
            <p:nvPr/>
          </p:nvSpPr>
          <p:spPr>
            <a:xfrm flipV="1">
              <a:off x="3131840" y="35730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 flipV="1">
              <a:off x="3851920" y="35730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 flipV="1">
              <a:off x="4572000" y="35730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 flipV="1">
              <a:off x="5292080" y="3573169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411760" y="5373216"/>
            <a:ext cx="4320480" cy="1442638"/>
            <a:chOff x="2411760" y="5373216"/>
            <a:chExt cx="4320480" cy="1442638"/>
          </a:xfrm>
        </p:grpSpPr>
        <p:grpSp>
          <p:nvGrpSpPr>
            <p:cNvPr id="19" name="Group 18"/>
            <p:cNvGrpSpPr/>
            <p:nvPr/>
          </p:nvGrpSpPr>
          <p:grpSpPr>
            <a:xfrm>
              <a:off x="2411760" y="5373216"/>
              <a:ext cx="2160240" cy="1440160"/>
              <a:chOff x="2411760" y="5229200"/>
              <a:chExt cx="2160240" cy="1440160"/>
            </a:xfrm>
          </p:grpSpPr>
          <p:sp>
            <p:nvSpPr>
              <p:cNvPr id="20" name="Oval 19"/>
              <p:cNvSpPr/>
              <p:nvPr/>
            </p:nvSpPr>
            <p:spPr>
              <a:xfrm flipV="1">
                <a:off x="3131840" y="5949280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 flipV="1">
                <a:off x="2411760" y="5229200"/>
                <a:ext cx="720080" cy="1440160"/>
                <a:chOff x="2411760" y="116632"/>
                <a:chExt cx="720080" cy="1440160"/>
              </a:xfrm>
            </p:grpSpPr>
            <p:sp>
              <p:nvSpPr>
                <p:cNvPr id="23" name="Oval 22"/>
                <p:cNvSpPr/>
                <p:nvPr/>
              </p:nvSpPr>
              <p:spPr>
                <a:xfrm>
                  <a:off x="2411760" y="116632"/>
                  <a:ext cx="720080" cy="72008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2411760" y="836712"/>
                  <a:ext cx="720080" cy="72008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2" name="Oval 21"/>
              <p:cNvSpPr/>
              <p:nvPr/>
            </p:nvSpPr>
            <p:spPr>
              <a:xfrm flipV="1">
                <a:off x="3851920" y="5949280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6" name="Oval 35"/>
            <p:cNvSpPr/>
            <p:nvPr/>
          </p:nvSpPr>
          <p:spPr>
            <a:xfrm flipV="1">
              <a:off x="3131840" y="53732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 flipV="1">
              <a:off x="3851920" y="537321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 flipV="1">
              <a:off x="4572000" y="5373369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 flipV="1">
              <a:off x="4572000" y="6095774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 flipV="1">
              <a:off x="5292080" y="609329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 flipV="1">
              <a:off x="6012160" y="609329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1092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89" y="22816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  <a:r>
              <a:rPr lang="en-GB" sz="3200" dirty="0" smtClean="0"/>
              <a:t> + 2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22816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6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37589" y="133641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  <a:r>
              <a:rPr lang="en-GB" sz="3200" dirty="0" smtClean="0"/>
              <a:t> + 1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133641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5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37589" y="255619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  <a:r>
              <a:rPr lang="en-GB" sz="3200" dirty="0" smtClean="0"/>
              <a:t> + 0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255619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4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37589" y="3852337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  <a:r>
              <a:rPr lang="en-GB" sz="3200" dirty="0" smtClean="0"/>
              <a:t> + (-1)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75656" y="385233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3</a:t>
            </a:r>
            <a:endParaRPr lang="en-GB" sz="32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384834" y="116632"/>
            <a:ext cx="4635438" cy="720080"/>
            <a:chOff x="2384834" y="116632"/>
            <a:chExt cx="4635438" cy="720080"/>
          </a:xfrm>
        </p:grpSpPr>
        <p:sp>
          <p:nvSpPr>
            <p:cNvPr id="14" name="Oval 13"/>
            <p:cNvSpPr/>
            <p:nvPr/>
          </p:nvSpPr>
          <p:spPr>
            <a:xfrm>
              <a:off x="2384834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313184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385192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457200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5580112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6300192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84834" y="2420888"/>
            <a:ext cx="2907246" cy="720080"/>
            <a:chOff x="2384834" y="2420888"/>
            <a:chExt cx="2907246" cy="720080"/>
          </a:xfrm>
        </p:grpSpPr>
        <p:sp>
          <p:nvSpPr>
            <p:cNvPr id="41" name="Oval 40"/>
            <p:cNvSpPr/>
            <p:nvPr/>
          </p:nvSpPr>
          <p:spPr>
            <a:xfrm>
              <a:off x="2384834" y="2420888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3131840" y="2420888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3851920" y="2420888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4572000" y="2420888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384834" y="3573016"/>
            <a:ext cx="2907246" cy="1440160"/>
            <a:chOff x="2384834" y="3573016"/>
            <a:chExt cx="2907246" cy="1440160"/>
          </a:xfrm>
        </p:grpSpPr>
        <p:sp>
          <p:nvSpPr>
            <p:cNvPr id="15" name="Oval 14"/>
            <p:cNvSpPr/>
            <p:nvPr/>
          </p:nvSpPr>
          <p:spPr>
            <a:xfrm>
              <a:off x="2384834" y="429309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2384834" y="35730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3131840" y="35730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3851920" y="35730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4572000" y="35730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26249" y="558488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  <a:r>
              <a:rPr lang="en-GB" sz="3200" dirty="0" smtClean="0"/>
              <a:t> + (-2)</a:t>
            </a:r>
            <a:endParaRPr lang="en-GB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1475656" y="558488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</a:t>
            </a:r>
            <a:r>
              <a:rPr lang="en-GB" sz="3200" dirty="0"/>
              <a:t>2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384834" y="5373216"/>
            <a:ext cx="2907246" cy="1440160"/>
            <a:chOff x="2384834" y="5373216"/>
            <a:chExt cx="2907246" cy="1440160"/>
          </a:xfrm>
        </p:grpSpPr>
        <p:sp>
          <p:nvSpPr>
            <p:cNvPr id="49" name="Oval 48"/>
            <p:cNvSpPr/>
            <p:nvPr/>
          </p:nvSpPr>
          <p:spPr>
            <a:xfrm>
              <a:off x="2384834" y="53732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3131840" y="53732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3851920" y="53732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4572000" y="5373216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/>
            <p:cNvSpPr/>
            <p:nvPr/>
          </p:nvSpPr>
          <p:spPr>
            <a:xfrm>
              <a:off x="2395157" y="609329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Oval 55"/>
            <p:cNvSpPr/>
            <p:nvPr/>
          </p:nvSpPr>
          <p:spPr>
            <a:xfrm>
              <a:off x="3104914" y="6093296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384834" y="1268760"/>
            <a:ext cx="3915358" cy="720080"/>
            <a:chOff x="2384834" y="1268760"/>
            <a:chExt cx="3915358" cy="720080"/>
          </a:xfrm>
        </p:grpSpPr>
        <p:sp>
          <p:nvSpPr>
            <p:cNvPr id="37" name="Oval 36"/>
            <p:cNvSpPr/>
            <p:nvPr/>
          </p:nvSpPr>
          <p:spPr>
            <a:xfrm>
              <a:off x="2384834" y="126876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3131840" y="126876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3851920" y="126876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4572000" y="126876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56"/>
            <p:cNvSpPr/>
            <p:nvPr/>
          </p:nvSpPr>
          <p:spPr>
            <a:xfrm>
              <a:off x="5580112" y="1268760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5796136" y="5428521"/>
            <a:ext cx="3168352" cy="91940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4 + (-6) = ?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00782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53" grpId="0"/>
      <p:bldP spid="54" grpId="0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89" y="22816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 + (-2)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2816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</a:t>
            </a:r>
            <a:r>
              <a:rPr lang="en-GB" sz="3200" dirty="0"/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7589" y="176846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 + (-3)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176846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</a:t>
            </a:r>
            <a:r>
              <a:rPr lang="en-GB" sz="32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7589" y="363631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 + (-4)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363631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-1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37589" y="558052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 + (-6)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75656" y="558052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= -2</a:t>
            </a:r>
            <a:endParaRPr lang="en-GB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2384834" y="1700807"/>
            <a:ext cx="3627326" cy="1436916"/>
            <a:chOff x="2384834" y="1700807"/>
            <a:chExt cx="3627326" cy="1436916"/>
          </a:xfrm>
        </p:grpSpPr>
        <p:sp>
          <p:nvSpPr>
            <p:cNvPr id="37" name="Oval 36"/>
            <p:cNvSpPr/>
            <p:nvPr/>
          </p:nvSpPr>
          <p:spPr>
            <a:xfrm>
              <a:off x="2384834" y="1700807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3131840" y="1700807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3851920" y="1700807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4572000" y="1700807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56"/>
            <p:cNvSpPr/>
            <p:nvPr/>
          </p:nvSpPr>
          <p:spPr>
            <a:xfrm>
              <a:off x="5292080" y="1700807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2384834" y="2417643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3131840" y="2417642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59"/>
            <p:cNvSpPr/>
            <p:nvPr/>
          </p:nvSpPr>
          <p:spPr>
            <a:xfrm>
              <a:off x="3851920" y="2417642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384834" y="3501008"/>
            <a:ext cx="2907246" cy="1440160"/>
            <a:chOff x="2384834" y="3501008"/>
            <a:chExt cx="2907246" cy="1440160"/>
          </a:xfrm>
        </p:grpSpPr>
        <p:sp>
          <p:nvSpPr>
            <p:cNvPr id="41" name="Oval 40"/>
            <p:cNvSpPr/>
            <p:nvPr/>
          </p:nvSpPr>
          <p:spPr>
            <a:xfrm>
              <a:off x="2384834" y="3501008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3131840" y="3501008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3851920" y="3501008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Oval 60"/>
            <p:cNvSpPr/>
            <p:nvPr/>
          </p:nvSpPr>
          <p:spPr>
            <a:xfrm>
              <a:off x="2384834" y="42210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Oval 61"/>
            <p:cNvSpPr/>
            <p:nvPr/>
          </p:nvSpPr>
          <p:spPr>
            <a:xfrm>
              <a:off x="3131840" y="42210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62"/>
            <p:cNvSpPr/>
            <p:nvPr/>
          </p:nvSpPr>
          <p:spPr>
            <a:xfrm>
              <a:off x="3851920" y="42210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4572000" y="42210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384834" y="5301208"/>
            <a:ext cx="4347406" cy="1440160"/>
            <a:chOff x="2384834" y="5301208"/>
            <a:chExt cx="4347406" cy="1440160"/>
          </a:xfrm>
        </p:grpSpPr>
        <p:grpSp>
          <p:nvGrpSpPr>
            <p:cNvPr id="24" name="Group 23"/>
            <p:cNvGrpSpPr/>
            <p:nvPr/>
          </p:nvGrpSpPr>
          <p:grpSpPr>
            <a:xfrm>
              <a:off x="2384834" y="5301208"/>
              <a:ext cx="2907246" cy="1440160"/>
              <a:chOff x="2384834" y="3573016"/>
              <a:chExt cx="2907246" cy="144016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2384834" y="4293096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384834" y="3573016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131840" y="3573016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851920" y="3573016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572000" y="3573016"/>
                <a:ext cx="720080" cy="72008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5" name="Oval 64"/>
            <p:cNvSpPr/>
            <p:nvPr/>
          </p:nvSpPr>
          <p:spPr>
            <a:xfrm>
              <a:off x="3131840" y="60212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65"/>
            <p:cNvSpPr/>
            <p:nvPr/>
          </p:nvSpPr>
          <p:spPr>
            <a:xfrm>
              <a:off x="3851920" y="60212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Oval 66"/>
            <p:cNvSpPr/>
            <p:nvPr/>
          </p:nvSpPr>
          <p:spPr>
            <a:xfrm>
              <a:off x="4572000" y="60212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Oval 67"/>
            <p:cNvSpPr/>
            <p:nvPr/>
          </p:nvSpPr>
          <p:spPr>
            <a:xfrm>
              <a:off x="5292080" y="60212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Oval 68"/>
            <p:cNvSpPr/>
            <p:nvPr/>
          </p:nvSpPr>
          <p:spPr>
            <a:xfrm>
              <a:off x="6012160" y="6021288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384834" y="116632"/>
            <a:ext cx="4347406" cy="1440160"/>
            <a:chOff x="2384834" y="116632"/>
            <a:chExt cx="4347406" cy="1440160"/>
          </a:xfrm>
        </p:grpSpPr>
        <p:sp>
          <p:nvSpPr>
            <p:cNvPr id="14" name="Oval 13"/>
            <p:cNvSpPr/>
            <p:nvPr/>
          </p:nvSpPr>
          <p:spPr>
            <a:xfrm>
              <a:off x="2384834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313184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385192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457200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2384834" y="836712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3131840" y="836712"/>
              <a:ext cx="720080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Oval 69"/>
            <p:cNvSpPr/>
            <p:nvPr/>
          </p:nvSpPr>
          <p:spPr>
            <a:xfrm>
              <a:off x="529208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Oval 70"/>
            <p:cNvSpPr/>
            <p:nvPr/>
          </p:nvSpPr>
          <p:spPr>
            <a:xfrm>
              <a:off x="6012160" y="116632"/>
              <a:ext cx="720080" cy="7200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2405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</TotalTime>
  <Words>778</Words>
  <Application>Microsoft Office PowerPoint</Application>
  <PresentationFormat>On-screen Show (4:3)</PresentationFormat>
  <Paragraphs>207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Negative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Negative Numbers</dc:title>
  <dc:creator>Kirsty Norman</dc:creator>
  <cp:lastModifiedBy>Michael Fagan</cp:lastModifiedBy>
  <cp:revision>56</cp:revision>
  <dcterms:created xsi:type="dcterms:W3CDTF">2019-06-05T19:37:40Z</dcterms:created>
  <dcterms:modified xsi:type="dcterms:W3CDTF">2019-11-25T16:58:13Z</dcterms:modified>
</cp:coreProperties>
</file>