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279DF-162A-405E-9553-0DFBDA403E26}" type="datetimeFigureOut">
              <a:rPr lang="en-GB" smtClean="0"/>
              <a:t>25/11/2019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825E1E-D5F6-419A-9210-8D8C3C7E731F}" type="slidenum">
              <a:rPr lang="en-GB" smtClean="0"/>
              <a:t>‹#›</a:t>
            </a:fld>
            <a:endParaRPr lang="en-GB"/>
          </a:p>
        </p:txBody>
      </p:sp>
    </p:spTree>
    <p:extLst>
      <p:ext uri="{BB962C8B-B14F-4D97-AF65-F5344CB8AC3E}">
        <p14:creationId xmlns:p14="http://schemas.microsoft.com/office/powerpoint/2010/main" val="3127956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280233-4CC8-1942-AF7A-BEB9D0AF05B2}" type="slidenum">
              <a:rPr lang="en-US" smtClean="0"/>
              <a:t>2</a:t>
            </a:fld>
            <a:endParaRPr lang="en-US"/>
          </a:p>
        </p:txBody>
      </p:sp>
    </p:spTree>
    <p:extLst>
      <p:ext uri="{BB962C8B-B14F-4D97-AF65-F5344CB8AC3E}">
        <p14:creationId xmlns:p14="http://schemas.microsoft.com/office/powerpoint/2010/main" val="2662614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4280233-4CC8-1942-AF7A-BEB9D0AF05B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6010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4280233-4CC8-1942-AF7A-BEB9D0AF05B2}"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215181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280233-4CC8-1942-AF7A-BEB9D0AF05B2}" type="slidenum">
              <a:rPr lang="en-US" smtClean="0"/>
              <a:t>13</a:t>
            </a:fld>
            <a:endParaRPr lang="en-US"/>
          </a:p>
        </p:txBody>
      </p:sp>
    </p:spTree>
    <p:extLst>
      <p:ext uri="{BB962C8B-B14F-4D97-AF65-F5344CB8AC3E}">
        <p14:creationId xmlns:p14="http://schemas.microsoft.com/office/powerpoint/2010/main" val="416123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4280233-4CC8-1942-AF7A-BEB9D0AF05B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22455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4280233-4CC8-1942-AF7A-BEB9D0AF05B2}"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4065549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4280233-4CC8-1942-AF7A-BEB9D0AF05B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84260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4280233-4CC8-1942-AF7A-BEB9D0AF05B2}"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520055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4280233-4CC8-1942-AF7A-BEB9D0AF05B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0181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4280233-4CC8-1942-AF7A-BEB9D0AF05B2}"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336479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4280233-4CC8-1942-AF7A-BEB9D0AF05B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01573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4280233-4CC8-1942-AF7A-BEB9D0AF05B2}"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830960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B26F39C-4C87-4265-97AE-A3EA7118A1A7}" type="datetimeFigureOut">
              <a:rPr lang="en-GB" smtClean="0"/>
              <a:t>25/11/2019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D8372-C931-4AA9-88FB-22AEF4E4F0A4}" type="slidenum">
              <a:rPr lang="en-GB" smtClean="0"/>
              <a:t>‹#›</a:t>
            </a:fld>
            <a:endParaRPr lang="en-GB"/>
          </a:p>
        </p:txBody>
      </p:sp>
    </p:spTree>
    <p:extLst>
      <p:ext uri="{BB962C8B-B14F-4D97-AF65-F5344CB8AC3E}">
        <p14:creationId xmlns:p14="http://schemas.microsoft.com/office/powerpoint/2010/main" val="110120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26F39C-4C87-4265-97AE-A3EA7118A1A7}" type="datetimeFigureOut">
              <a:rPr lang="en-GB" smtClean="0"/>
              <a:t>25/11/2019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D8372-C931-4AA9-88FB-22AEF4E4F0A4}" type="slidenum">
              <a:rPr lang="en-GB" smtClean="0"/>
              <a:t>‹#›</a:t>
            </a:fld>
            <a:endParaRPr lang="en-GB"/>
          </a:p>
        </p:txBody>
      </p:sp>
    </p:spTree>
    <p:extLst>
      <p:ext uri="{BB962C8B-B14F-4D97-AF65-F5344CB8AC3E}">
        <p14:creationId xmlns:p14="http://schemas.microsoft.com/office/powerpoint/2010/main" val="145813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26F39C-4C87-4265-97AE-A3EA7118A1A7}" type="datetimeFigureOut">
              <a:rPr lang="en-GB" smtClean="0"/>
              <a:t>25/11/2019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D8372-C931-4AA9-88FB-22AEF4E4F0A4}" type="slidenum">
              <a:rPr lang="en-GB" smtClean="0"/>
              <a:t>‹#›</a:t>
            </a:fld>
            <a:endParaRPr lang="en-GB"/>
          </a:p>
        </p:txBody>
      </p:sp>
    </p:spTree>
    <p:extLst>
      <p:ext uri="{BB962C8B-B14F-4D97-AF65-F5344CB8AC3E}">
        <p14:creationId xmlns:p14="http://schemas.microsoft.com/office/powerpoint/2010/main" val="3830220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230816" cy="850106"/>
          </a:xfrm>
          <a:prstGeom prst="rect">
            <a:avLst/>
          </a:prstGeom>
        </p:spPr>
        <p:txBody>
          <a:bodyPr/>
          <a:lstStyle/>
          <a:p>
            <a:r>
              <a:rPr lang="en-GB"/>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lvl1pPr>
              <a:defRPr/>
            </a:lvl1pPr>
          </a:lstStyle>
          <a:p>
            <a:pPr>
              <a:defRPr/>
            </a:pPr>
            <a:fld id="{D63FCD46-01D1-2D43-956A-0D410B7832A0}" type="datetimeFigureOut">
              <a:rPr lang="en-US"/>
              <a:pPr>
                <a:defRPr/>
              </a:pPr>
              <a:t>11/25/2019</a:t>
            </a:fld>
            <a:endParaRPr lang="en-US"/>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E8A47BB-346D-2648-99B5-0BBC3CA06E37}" type="slidenum">
              <a:rPr lang="en-US"/>
              <a:pPr>
                <a:defRPr/>
              </a:pPr>
              <a:t>‹#›</a:t>
            </a:fld>
            <a:endParaRPr lang="en-US"/>
          </a:p>
        </p:txBody>
      </p:sp>
    </p:spTree>
    <p:extLst>
      <p:ext uri="{BB962C8B-B14F-4D97-AF65-F5344CB8AC3E}">
        <p14:creationId xmlns:p14="http://schemas.microsoft.com/office/powerpoint/2010/main" val="3026008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B26F39C-4C87-4265-97AE-A3EA7118A1A7}" type="datetimeFigureOut">
              <a:rPr lang="en-GB" smtClean="0"/>
              <a:t>25/11/2019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D8372-C931-4AA9-88FB-22AEF4E4F0A4}" type="slidenum">
              <a:rPr lang="en-GB" smtClean="0"/>
              <a:t>‹#›</a:t>
            </a:fld>
            <a:endParaRPr lang="en-GB"/>
          </a:p>
        </p:txBody>
      </p:sp>
    </p:spTree>
    <p:extLst>
      <p:ext uri="{BB962C8B-B14F-4D97-AF65-F5344CB8AC3E}">
        <p14:creationId xmlns:p14="http://schemas.microsoft.com/office/powerpoint/2010/main" val="925891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B26F39C-4C87-4265-97AE-A3EA7118A1A7}" type="datetimeFigureOut">
              <a:rPr lang="en-GB" smtClean="0"/>
              <a:t>25/11/2019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D8372-C931-4AA9-88FB-22AEF4E4F0A4}" type="slidenum">
              <a:rPr lang="en-GB" smtClean="0"/>
              <a:t>‹#›</a:t>
            </a:fld>
            <a:endParaRPr lang="en-GB"/>
          </a:p>
        </p:txBody>
      </p:sp>
    </p:spTree>
    <p:extLst>
      <p:ext uri="{BB962C8B-B14F-4D97-AF65-F5344CB8AC3E}">
        <p14:creationId xmlns:p14="http://schemas.microsoft.com/office/powerpoint/2010/main" val="2593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B26F39C-4C87-4265-97AE-A3EA7118A1A7}" type="datetimeFigureOut">
              <a:rPr lang="en-GB" smtClean="0"/>
              <a:t>25/11/2019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D8372-C931-4AA9-88FB-22AEF4E4F0A4}" type="slidenum">
              <a:rPr lang="en-GB" smtClean="0"/>
              <a:t>‹#›</a:t>
            </a:fld>
            <a:endParaRPr lang="en-GB"/>
          </a:p>
        </p:txBody>
      </p:sp>
    </p:spTree>
    <p:extLst>
      <p:ext uri="{BB962C8B-B14F-4D97-AF65-F5344CB8AC3E}">
        <p14:creationId xmlns:p14="http://schemas.microsoft.com/office/powerpoint/2010/main" val="2809330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B26F39C-4C87-4265-97AE-A3EA7118A1A7}" type="datetimeFigureOut">
              <a:rPr lang="en-GB" smtClean="0"/>
              <a:t>25/11/2019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5D8372-C931-4AA9-88FB-22AEF4E4F0A4}" type="slidenum">
              <a:rPr lang="en-GB" smtClean="0"/>
              <a:t>‹#›</a:t>
            </a:fld>
            <a:endParaRPr lang="en-GB"/>
          </a:p>
        </p:txBody>
      </p:sp>
    </p:spTree>
    <p:extLst>
      <p:ext uri="{BB962C8B-B14F-4D97-AF65-F5344CB8AC3E}">
        <p14:creationId xmlns:p14="http://schemas.microsoft.com/office/powerpoint/2010/main" val="1743189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B26F39C-4C87-4265-97AE-A3EA7118A1A7}" type="datetimeFigureOut">
              <a:rPr lang="en-GB" smtClean="0"/>
              <a:t>25/11/2019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5D8372-C931-4AA9-88FB-22AEF4E4F0A4}" type="slidenum">
              <a:rPr lang="en-GB" smtClean="0"/>
              <a:t>‹#›</a:t>
            </a:fld>
            <a:endParaRPr lang="en-GB"/>
          </a:p>
        </p:txBody>
      </p:sp>
    </p:spTree>
    <p:extLst>
      <p:ext uri="{BB962C8B-B14F-4D97-AF65-F5344CB8AC3E}">
        <p14:creationId xmlns:p14="http://schemas.microsoft.com/office/powerpoint/2010/main" val="3385269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26F39C-4C87-4265-97AE-A3EA7118A1A7}" type="datetimeFigureOut">
              <a:rPr lang="en-GB" smtClean="0"/>
              <a:t>25/11/2019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5D8372-C931-4AA9-88FB-22AEF4E4F0A4}" type="slidenum">
              <a:rPr lang="en-GB" smtClean="0"/>
              <a:t>‹#›</a:t>
            </a:fld>
            <a:endParaRPr lang="en-GB"/>
          </a:p>
        </p:txBody>
      </p:sp>
    </p:spTree>
    <p:extLst>
      <p:ext uri="{BB962C8B-B14F-4D97-AF65-F5344CB8AC3E}">
        <p14:creationId xmlns:p14="http://schemas.microsoft.com/office/powerpoint/2010/main" val="559645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26F39C-4C87-4265-97AE-A3EA7118A1A7}" type="datetimeFigureOut">
              <a:rPr lang="en-GB" smtClean="0"/>
              <a:t>25/11/2019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D8372-C931-4AA9-88FB-22AEF4E4F0A4}" type="slidenum">
              <a:rPr lang="en-GB" smtClean="0"/>
              <a:t>‹#›</a:t>
            </a:fld>
            <a:endParaRPr lang="en-GB"/>
          </a:p>
        </p:txBody>
      </p:sp>
    </p:spTree>
    <p:extLst>
      <p:ext uri="{BB962C8B-B14F-4D97-AF65-F5344CB8AC3E}">
        <p14:creationId xmlns:p14="http://schemas.microsoft.com/office/powerpoint/2010/main" val="1479351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26F39C-4C87-4265-97AE-A3EA7118A1A7}" type="datetimeFigureOut">
              <a:rPr lang="en-GB" smtClean="0"/>
              <a:t>25/11/2019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D8372-C931-4AA9-88FB-22AEF4E4F0A4}" type="slidenum">
              <a:rPr lang="en-GB" smtClean="0"/>
              <a:t>‹#›</a:t>
            </a:fld>
            <a:endParaRPr lang="en-GB"/>
          </a:p>
        </p:txBody>
      </p:sp>
    </p:spTree>
    <p:extLst>
      <p:ext uri="{BB962C8B-B14F-4D97-AF65-F5344CB8AC3E}">
        <p14:creationId xmlns:p14="http://schemas.microsoft.com/office/powerpoint/2010/main" val="1327327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6F39C-4C87-4265-97AE-A3EA7118A1A7}" type="datetimeFigureOut">
              <a:rPr lang="en-GB" smtClean="0"/>
              <a:t>25/11/2019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5D8372-C931-4AA9-88FB-22AEF4E4F0A4}" type="slidenum">
              <a:rPr lang="en-GB" smtClean="0"/>
              <a:t>‹#›</a:t>
            </a:fld>
            <a:endParaRPr lang="en-GB"/>
          </a:p>
        </p:txBody>
      </p:sp>
    </p:spTree>
    <p:extLst>
      <p:ext uri="{BB962C8B-B14F-4D97-AF65-F5344CB8AC3E}">
        <p14:creationId xmlns:p14="http://schemas.microsoft.com/office/powerpoint/2010/main" val="194026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8446BB-3009-C043-A1E4-56D29FBA69D3}"/>
              </a:ext>
            </a:extLst>
          </p:cNvPr>
          <p:cNvSpPr>
            <a:spLocks noGrp="1"/>
          </p:cNvSpPr>
          <p:nvPr>
            <p:ph type="ctrTitle"/>
          </p:nvPr>
        </p:nvSpPr>
        <p:spPr>
          <a:xfrm>
            <a:off x="1524000" y="1755637"/>
            <a:ext cx="9144000" cy="1754326"/>
          </a:xfrm>
          <a:prstGeom prst="rect">
            <a:avLst/>
          </a:prstGeom>
        </p:spPr>
        <p:txBody>
          <a:bodyPr wrap="square">
            <a:spAutoFit/>
          </a:bodyPr>
          <a:lstStyle/>
          <a:p>
            <a:r>
              <a:rPr lang="en-GB" dirty="0" smtClean="0">
                <a:solidFill>
                  <a:srgbClr val="1E435B"/>
                </a:solidFill>
                <a:latin typeface="Comic Sans MS" panose="030F0702030302020204" pitchFamily="66" charset="0"/>
                <a:ea typeface="Arial" charset="0"/>
                <a:cs typeface="Arial" charset="0"/>
              </a:rPr>
              <a:t>Methods of Subtraction</a:t>
            </a:r>
            <a:endParaRPr lang="en-GB" dirty="0">
              <a:solidFill>
                <a:srgbClr val="1E435B"/>
              </a:solidFill>
              <a:latin typeface="Comic Sans MS" panose="030F0702030302020204" pitchFamily="66" charset="0"/>
              <a:ea typeface="Arial" charset="0"/>
              <a:cs typeface="Arial" charset="0"/>
            </a:endParaRPr>
          </a:p>
          <a:p>
            <a:pPr marL="285750" indent="-285750">
              <a:buFont typeface="Arial"/>
              <a:buChar char="•"/>
            </a:pPr>
            <a:endParaRPr lang="en-GB" dirty="0">
              <a:solidFill>
                <a:srgbClr val="4A514D"/>
              </a:solidFill>
              <a:latin typeface="Arial" charset="0"/>
              <a:ea typeface="Arial" charset="0"/>
              <a:cs typeface="Arial" charset="0"/>
            </a:endParaRPr>
          </a:p>
        </p:txBody>
      </p:sp>
      <p:sp>
        <p:nvSpPr>
          <p:cNvPr id="5" name="Subtitle 4">
            <a:extLst>
              <a:ext uri="{FF2B5EF4-FFF2-40B4-BE49-F238E27FC236}">
                <a16:creationId xmlns:a16="http://schemas.microsoft.com/office/drawing/2014/main" id="{1D8446BB-3009-C043-A1E4-56D29FBA69D3}"/>
              </a:ext>
            </a:extLst>
          </p:cNvPr>
          <p:cNvSpPr>
            <a:spLocks noGrp="1"/>
          </p:cNvSpPr>
          <p:nvPr>
            <p:ph type="subTitle" idx="1"/>
          </p:nvPr>
        </p:nvSpPr>
        <p:spPr>
          <a:xfrm>
            <a:off x="1524000" y="3602038"/>
            <a:ext cx="9144000" cy="885371"/>
          </a:xfrm>
          <a:prstGeom prst="rect">
            <a:avLst/>
          </a:prstGeom>
        </p:spPr>
        <p:txBody>
          <a:bodyPr wrap="square">
            <a:spAutoFit/>
          </a:bodyPr>
          <a:lstStyle/>
          <a:p>
            <a:r>
              <a:rPr lang="en-GB" sz="2400" dirty="0" smtClean="0">
                <a:solidFill>
                  <a:srgbClr val="1E435B"/>
                </a:solidFill>
                <a:latin typeface="Comic Sans MS" panose="030F0702030302020204" pitchFamily="66" charset="0"/>
                <a:ea typeface="Arial" charset="0"/>
                <a:cs typeface="Arial" charset="0"/>
              </a:rPr>
              <a:t>St. Margaret’s Academy Mathematics Dept.</a:t>
            </a:r>
            <a:endParaRPr lang="en-GB" sz="2400" dirty="0">
              <a:solidFill>
                <a:srgbClr val="1E435B"/>
              </a:solidFill>
              <a:latin typeface="Comic Sans MS" panose="030F0702030302020204" pitchFamily="66" charset="0"/>
              <a:ea typeface="Arial" charset="0"/>
              <a:cs typeface="Arial" charset="0"/>
            </a:endParaRPr>
          </a:p>
          <a:p>
            <a:pPr marL="285750" indent="-285750">
              <a:buFont typeface="Arial"/>
              <a:buChar char="•"/>
            </a:pPr>
            <a:endParaRPr lang="en-GB" dirty="0">
              <a:solidFill>
                <a:srgbClr val="4A514D"/>
              </a:solidFill>
              <a:latin typeface="Arial" charset="0"/>
              <a:ea typeface="Arial" charset="0"/>
              <a:cs typeface="Arial" charset="0"/>
            </a:endParaRPr>
          </a:p>
        </p:txBody>
      </p:sp>
    </p:spTree>
    <p:extLst>
      <p:ext uri="{BB962C8B-B14F-4D97-AF65-F5344CB8AC3E}">
        <p14:creationId xmlns:p14="http://schemas.microsoft.com/office/powerpoint/2010/main" val="711061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Rectangle 4"/>
          <p:cNvSpPr/>
          <p:nvPr/>
        </p:nvSpPr>
        <p:spPr>
          <a:xfrm>
            <a:off x="1741715" y="1339333"/>
            <a:ext cx="8658415" cy="1107996"/>
          </a:xfrm>
          <a:prstGeom prst="rect">
            <a:avLst/>
          </a:prstGeom>
        </p:spPr>
        <p:txBody>
          <a:bodyPr wrap="square">
            <a:spAutoFit/>
          </a:bodyPr>
          <a:lstStyle/>
          <a:p>
            <a:r>
              <a:rPr lang="en-GB" sz="2400" dirty="0">
                <a:solidFill>
                  <a:srgbClr val="1E435B"/>
                </a:solidFill>
                <a:latin typeface="Comic Sans MS" panose="030F0702030302020204" pitchFamily="66" charset="0"/>
                <a:ea typeface="Arial" charset="0"/>
                <a:cs typeface="Arial" charset="0"/>
              </a:rPr>
              <a:t>Choose two three digit numbers and subtract the smaller from the larger</a:t>
            </a:r>
            <a:r>
              <a:rPr lang="is-IS" sz="2400" dirty="0">
                <a:solidFill>
                  <a:srgbClr val="1E435B"/>
                </a:solidFill>
                <a:latin typeface="Comic Sans MS" panose="030F0702030302020204" pitchFamily="66" charset="0"/>
                <a:ea typeface="Arial" charset="0"/>
                <a:cs typeface="Arial" charset="0"/>
              </a:rPr>
              <a:t>…</a:t>
            </a:r>
            <a:endParaRPr lang="en-GB" sz="2400" dirty="0">
              <a:solidFill>
                <a:srgbClr val="1E435B"/>
              </a:solidFill>
              <a:latin typeface="Comic Sans MS" panose="030F0702030302020204" pitchFamily="66" charset="0"/>
              <a:ea typeface="Arial" charset="0"/>
              <a:cs typeface="Arial" charset="0"/>
            </a:endParaRPr>
          </a:p>
          <a:p>
            <a:pPr marL="285750" indent="-285750">
              <a:buFont typeface="Arial"/>
              <a:buChar char="•"/>
            </a:pPr>
            <a:endParaRPr lang="en-GB" dirty="0">
              <a:solidFill>
                <a:srgbClr val="4A514D"/>
              </a:solidFill>
              <a:latin typeface="Comic Sans MS" panose="030F0702030302020204" pitchFamily="66" charset="0"/>
              <a:ea typeface="Arial" charset="0"/>
              <a:cs typeface="Arial" charset="0"/>
            </a:endParaRPr>
          </a:p>
        </p:txBody>
      </p:sp>
      <p:sp>
        <p:nvSpPr>
          <p:cNvPr id="7" name="Rectangle 6"/>
          <p:cNvSpPr/>
          <p:nvPr/>
        </p:nvSpPr>
        <p:spPr>
          <a:xfrm>
            <a:off x="1741715" y="2814356"/>
            <a:ext cx="8658415" cy="2954655"/>
          </a:xfrm>
          <a:prstGeom prst="rect">
            <a:avLst/>
          </a:prstGeom>
        </p:spPr>
        <p:txBody>
          <a:bodyPr wrap="square">
            <a:spAutoFit/>
          </a:bodyPr>
          <a:lstStyle/>
          <a:p>
            <a:r>
              <a:rPr lang="en-GB" sz="2400" dirty="0">
                <a:solidFill>
                  <a:srgbClr val="1E435B"/>
                </a:solidFill>
                <a:latin typeface="Comic Sans MS" panose="030F0702030302020204" pitchFamily="66" charset="0"/>
                <a:ea typeface="Arial" charset="0"/>
                <a:cs typeface="Arial" charset="0"/>
              </a:rPr>
              <a:t>Write in column form. Replace the digits of the smaller number with the numbers needed to take them up to 9 (i.e. the complements to 9).  When you get to the ones column, change the digit to the number needed to take it up to 10 (i.e. the complement of 10).  Now </a:t>
            </a:r>
            <a:r>
              <a:rPr lang="en-GB" sz="2400" b="1" u="sng" dirty="0">
                <a:solidFill>
                  <a:srgbClr val="1E435B"/>
                </a:solidFill>
                <a:latin typeface="Comic Sans MS" panose="030F0702030302020204" pitchFamily="66" charset="0"/>
                <a:ea typeface="Arial" charset="0"/>
                <a:cs typeface="Arial" charset="0"/>
              </a:rPr>
              <a:t>add</a:t>
            </a:r>
            <a:r>
              <a:rPr lang="en-GB" sz="2400" dirty="0">
                <a:solidFill>
                  <a:srgbClr val="1E435B"/>
                </a:solidFill>
                <a:latin typeface="Comic Sans MS" panose="030F0702030302020204" pitchFamily="66" charset="0"/>
                <a:ea typeface="Arial" charset="0"/>
                <a:cs typeface="Arial" charset="0"/>
              </a:rPr>
              <a:t>.  In the answer, cross out the digit first from the left.</a:t>
            </a:r>
          </a:p>
          <a:p>
            <a:pPr algn="r"/>
            <a:r>
              <a:rPr lang="en-GB" sz="2400" dirty="0">
                <a:solidFill>
                  <a:srgbClr val="2691C5"/>
                </a:solidFill>
                <a:latin typeface="Comic Sans MS" panose="030F0702030302020204" pitchFamily="66" charset="0"/>
                <a:ea typeface="Arial" charset="0"/>
                <a:cs typeface="Arial" charset="0"/>
              </a:rPr>
              <a:t>the ‘</a:t>
            </a:r>
            <a:r>
              <a:rPr lang="en-GB" sz="2400" dirty="0" err="1">
                <a:solidFill>
                  <a:srgbClr val="2691C5"/>
                </a:solidFill>
                <a:latin typeface="Comic Sans MS" panose="030F0702030302020204" pitchFamily="66" charset="0"/>
                <a:ea typeface="Arial" charset="0"/>
                <a:cs typeface="Arial" charset="0"/>
              </a:rPr>
              <a:t>Nikhilam</a:t>
            </a:r>
            <a:r>
              <a:rPr lang="en-GB" sz="2400" dirty="0">
                <a:solidFill>
                  <a:srgbClr val="2691C5"/>
                </a:solidFill>
                <a:latin typeface="Comic Sans MS" panose="030F0702030302020204" pitchFamily="66" charset="0"/>
                <a:ea typeface="Arial" charset="0"/>
                <a:cs typeface="Arial" charset="0"/>
              </a:rPr>
              <a:t> Sutra’ method</a:t>
            </a:r>
          </a:p>
          <a:p>
            <a:pPr marL="285750" indent="-285750">
              <a:buFont typeface="Arial"/>
              <a:buChar char="•"/>
            </a:pPr>
            <a:endParaRPr lang="en-GB" dirty="0">
              <a:solidFill>
                <a:srgbClr val="4A514D"/>
              </a:solidFill>
              <a:latin typeface="Comic Sans MS" panose="030F0702030302020204" pitchFamily="66" charset="0"/>
              <a:ea typeface="Arial" charset="0"/>
              <a:cs typeface="Arial" charset="0"/>
            </a:endParaRPr>
          </a:p>
        </p:txBody>
      </p:sp>
    </p:spTree>
    <p:extLst>
      <p:ext uri="{BB962C8B-B14F-4D97-AF65-F5344CB8AC3E}">
        <p14:creationId xmlns:p14="http://schemas.microsoft.com/office/powerpoint/2010/main" val="3772494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2802249" y="2337662"/>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4 3 6</a:t>
            </a:r>
          </a:p>
        </p:txBody>
      </p:sp>
      <p:sp>
        <p:nvSpPr>
          <p:cNvPr id="6" name="TextBox 5"/>
          <p:cNvSpPr txBox="1"/>
          <p:nvPr/>
        </p:nvSpPr>
        <p:spPr>
          <a:xfrm>
            <a:off x="2802248" y="2983993"/>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2 5 8</a:t>
            </a:r>
          </a:p>
        </p:txBody>
      </p:sp>
      <p:sp>
        <p:nvSpPr>
          <p:cNvPr id="10" name="TextBox 9"/>
          <p:cNvSpPr txBox="1"/>
          <p:nvPr/>
        </p:nvSpPr>
        <p:spPr>
          <a:xfrm>
            <a:off x="2196782" y="2983993"/>
            <a:ext cx="388248" cy="646331"/>
          </a:xfrm>
          <a:prstGeom prst="rect">
            <a:avLst/>
          </a:prstGeom>
          <a:noFill/>
        </p:spPr>
        <p:txBody>
          <a:bodyPr wrap="none" rtlCol="0">
            <a:spAutoFit/>
          </a:bodyPr>
          <a:lstStyle/>
          <a:p>
            <a:pPr defTabSz="457200">
              <a:defRPr/>
            </a:pPr>
            <a:r>
              <a:rPr lang="en-US" sz="3600">
                <a:solidFill>
                  <a:srgbClr val="4A514D">
                    <a:lumMod val="50000"/>
                  </a:srgbClr>
                </a:solidFill>
                <a:latin typeface="Comic Sans MS" panose="030F0702030302020204" pitchFamily="66" charset="0"/>
                <a:ea typeface="Open Sans" charset="0"/>
                <a:cs typeface="Open Sans" charset="0"/>
              </a:rPr>
              <a:t>–</a:t>
            </a:r>
            <a:endParaRPr lang="en-US" sz="3600" dirty="0">
              <a:solidFill>
                <a:srgbClr val="4A514D">
                  <a:lumMod val="50000"/>
                </a:srgbClr>
              </a:solidFill>
              <a:latin typeface="Comic Sans MS" panose="030F0702030302020204" pitchFamily="66" charset="0"/>
              <a:ea typeface="Open Sans" charset="0"/>
              <a:cs typeface="Open Sans" charset="0"/>
            </a:endParaRPr>
          </a:p>
        </p:txBody>
      </p:sp>
      <p:grpSp>
        <p:nvGrpSpPr>
          <p:cNvPr id="14" name="Group 13"/>
          <p:cNvGrpSpPr/>
          <p:nvPr/>
        </p:nvGrpSpPr>
        <p:grpSpPr>
          <a:xfrm>
            <a:off x="1973758" y="3676818"/>
            <a:ext cx="2092272" cy="756834"/>
            <a:chOff x="1447178" y="3676818"/>
            <a:chExt cx="2092272" cy="756834"/>
          </a:xfrm>
        </p:grpSpPr>
        <p:cxnSp>
          <p:nvCxnSpPr>
            <p:cNvPr id="12" name="Straight Connector 11"/>
            <p:cNvCxnSpPr/>
            <p:nvPr/>
          </p:nvCxnSpPr>
          <p:spPr>
            <a:xfrm>
              <a:off x="1447179" y="3676818"/>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447178" y="4433652"/>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grpSp>
      <p:sp>
        <p:nvSpPr>
          <p:cNvPr id="36" name="TextBox 35">
            <a:extLst>
              <a:ext uri="{FF2B5EF4-FFF2-40B4-BE49-F238E27FC236}">
                <a16:creationId xmlns:a16="http://schemas.microsoft.com/office/drawing/2014/main" id="{CFA4EF86-BEDA-484F-92E2-3BF64F114980}"/>
              </a:ext>
            </a:extLst>
          </p:cNvPr>
          <p:cNvSpPr txBox="1"/>
          <p:nvPr/>
        </p:nvSpPr>
        <p:spPr>
          <a:xfrm>
            <a:off x="5018270" y="1021753"/>
            <a:ext cx="2356735"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436 – 258</a:t>
            </a:r>
          </a:p>
        </p:txBody>
      </p:sp>
      <p:sp>
        <p:nvSpPr>
          <p:cNvPr id="23" name="TextBox 22">
            <a:extLst>
              <a:ext uri="{FF2B5EF4-FFF2-40B4-BE49-F238E27FC236}">
                <a16:creationId xmlns:a16="http://schemas.microsoft.com/office/drawing/2014/main" id="{27B86884-046B-9C47-9C99-5D8F3ECC033F}"/>
              </a:ext>
            </a:extLst>
          </p:cNvPr>
          <p:cNvSpPr txBox="1"/>
          <p:nvPr/>
        </p:nvSpPr>
        <p:spPr>
          <a:xfrm>
            <a:off x="5997411" y="2337662"/>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4 3 6</a:t>
            </a:r>
          </a:p>
        </p:txBody>
      </p:sp>
      <p:sp>
        <p:nvSpPr>
          <p:cNvPr id="25" name="TextBox 24">
            <a:extLst>
              <a:ext uri="{FF2B5EF4-FFF2-40B4-BE49-F238E27FC236}">
                <a16:creationId xmlns:a16="http://schemas.microsoft.com/office/drawing/2014/main" id="{EA207EE6-7F66-D844-98F2-45B2E62B5803}"/>
              </a:ext>
            </a:extLst>
          </p:cNvPr>
          <p:cNvSpPr txBox="1"/>
          <p:nvPr/>
        </p:nvSpPr>
        <p:spPr>
          <a:xfrm>
            <a:off x="5391944" y="2983993"/>
            <a:ext cx="405880"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a:t>
            </a:r>
          </a:p>
        </p:txBody>
      </p:sp>
      <p:grpSp>
        <p:nvGrpSpPr>
          <p:cNvPr id="26" name="Group 25">
            <a:extLst>
              <a:ext uri="{FF2B5EF4-FFF2-40B4-BE49-F238E27FC236}">
                <a16:creationId xmlns:a16="http://schemas.microsoft.com/office/drawing/2014/main" id="{71FA07F0-5E42-284B-877D-1FF730409108}"/>
              </a:ext>
            </a:extLst>
          </p:cNvPr>
          <p:cNvGrpSpPr/>
          <p:nvPr/>
        </p:nvGrpSpPr>
        <p:grpSpPr>
          <a:xfrm>
            <a:off x="5168920" y="3676818"/>
            <a:ext cx="2092272" cy="756834"/>
            <a:chOff x="1447178" y="3676818"/>
            <a:chExt cx="2092272" cy="756834"/>
          </a:xfrm>
        </p:grpSpPr>
        <p:cxnSp>
          <p:nvCxnSpPr>
            <p:cNvPr id="27" name="Straight Connector 26">
              <a:extLst>
                <a:ext uri="{FF2B5EF4-FFF2-40B4-BE49-F238E27FC236}">
                  <a16:creationId xmlns:a16="http://schemas.microsoft.com/office/drawing/2014/main" id="{0E8CB7D3-045E-9540-9B82-605148742F80}"/>
                </a:ext>
              </a:extLst>
            </p:cNvPr>
            <p:cNvCxnSpPr/>
            <p:nvPr/>
          </p:nvCxnSpPr>
          <p:spPr>
            <a:xfrm>
              <a:off x="1447179" y="3676818"/>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4356E19B-BAC7-0049-9DBD-AE33A7235831}"/>
                </a:ext>
              </a:extLst>
            </p:cNvPr>
            <p:cNvCxnSpPr/>
            <p:nvPr/>
          </p:nvCxnSpPr>
          <p:spPr>
            <a:xfrm>
              <a:off x="1447178" y="4433652"/>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grpSp>
      <p:sp>
        <p:nvSpPr>
          <p:cNvPr id="32" name="TextBox 31">
            <a:extLst>
              <a:ext uri="{FF2B5EF4-FFF2-40B4-BE49-F238E27FC236}">
                <a16:creationId xmlns:a16="http://schemas.microsoft.com/office/drawing/2014/main" id="{BC70FB9C-CC6E-B441-A69A-E757FF37E66A}"/>
              </a:ext>
            </a:extLst>
          </p:cNvPr>
          <p:cNvSpPr txBox="1"/>
          <p:nvPr/>
        </p:nvSpPr>
        <p:spPr>
          <a:xfrm>
            <a:off x="6757187" y="3740825"/>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8</a:t>
            </a:r>
          </a:p>
        </p:txBody>
      </p:sp>
      <p:sp>
        <p:nvSpPr>
          <p:cNvPr id="35" name="TextBox 34">
            <a:extLst>
              <a:ext uri="{FF2B5EF4-FFF2-40B4-BE49-F238E27FC236}">
                <a16:creationId xmlns:a16="http://schemas.microsoft.com/office/drawing/2014/main" id="{67BDC687-7075-5C4D-93C5-E816FEF5D711}"/>
              </a:ext>
            </a:extLst>
          </p:cNvPr>
          <p:cNvSpPr txBox="1"/>
          <p:nvPr/>
        </p:nvSpPr>
        <p:spPr>
          <a:xfrm>
            <a:off x="6356742" y="3740826"/>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7</a:t>
            </a:r>
          </a:p>
        </p:txBody>
      </p:sp>
      <p:sp>
        <p:nvSpPr>
          <p:cNvPr id="38" name="TextBox 37">
            <a:extLst>
              <a:ext uri="{FF2B5EF4-FFF2-40B4-BE49-F238E27FC236}">
                <a16:creationId xmlns:a16="http://schemas.microsoft.com/office/drawing/2014/main" id="{AE7C3BD8-7D53-C64D-9D0D-11AD0D0A7985}"/>
              </a:ext>
            </a:extLst>
          </p:cNvPr>
          <p:cNvSpPr txBox="1"/>
          <p:nvPr/>
        </p:nvSpPr>
        <p:spPr>
          <a:xfrm>
            <a:off x="5580468" y="3740825"/>
            <a:ext cx="739305"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1 1</a:t>
            </a:r>
          </a:p>
        </p:txBody>
      </p:sp>
      <p:cxnSp>
        <p:nvCxnSpPr>
          <p:cNvPr id="29" name="Straight Connector 28">
            <a:extLst>
              <a:ext uri="{FF2B5EF4-FFF2-40B4-BE49-F238E27FC236}">
                <a16:creationId xmlns:a16="http://schemas.microsoft.com/office/drawing/2014/main" id="{DA2228B9-2AA0-FC44-85C1-49B3028E370A}"/>
              </a:ext>
            </a:extLst>
          </p:cNvPr>
          <p:cNvCxnSpPr/>
          <p:nvPr/>
        </p:nvCxnSpPr>
        <p:spPr>
          <a:xfrm>
            <a:off x="5584792" y="3833157"/>
            <a:ext cx="412617" cy="461665"/>
          </a:xfrm>
          <a:prstGeom prst="line">
            <a:avLst/>
          </a:prstGeom>
          <a:ln w="50800"/>
          <a:effectLst/>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564A3858-0D11-7A42-85FB-F8CC9B92E980}"/>
              </a:ext>
            </a:extLst>
          </p:cNvPr>
          <p:cNvSpPr txBox="1"/>
          <p:nvPr/>
        </p:nvSpPr>
        <p:spPr>
          <a:xfrm>
            <a:off x="6766851" y="2938154"/>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a:t>
            </a:r>
          </a:p>
        </p:txBody>
      </p:sp>
      <p:sp>
        <p:nvSpPr>
          <p:cNvPr id="31" name="TextBox 30">
            <a:extLst>
              <a:ext uri="{FF2B5EF4-FFF2-40B4-BE49-F238E27FC236}">
                <a16:creationId xmlns:a16="http://schemas.microsoft.com/office/drawing/2014/main" id="{DC2FB77D-EA6C-1A49-81FA-03B2F36E15CE}"/>
              </a:ext>
            </a:extLst>
          </p:cNvPr>
          <p:cNvSpPr txBox="1"/>
          <p:nvPr/>
        </p:nvSpPr>
        <p:spPr>
          <a:xfrm>
            <a:off x="6366406" y="2938155"/>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a:t>
            </a:r>
          </a:p>
        </p:txBody>
      </p:sp>
      <p:sp>
        <p:nvSpPr>
          <p:cNvPr id="33" name="TextBox 32">
            <a:extLst>
              <a:ext uri="{FF2B5EF4-FFF2-40B4-BE49-F238E27FC236}">
                <a16:creationId xmlns:a16="http://schemas.microsoft.com/office/drawing/2014/main" id="{4A6C49D2-82AB-5F45-8248-6053EF323827}"/>
              </a:ext>
            </a:extLst>
          </p:cNvPr>
          <p:cNvSpPr txBox="1"/>
          <p:nvPr/>
        </p:nvSpPr>
        <p:spPr>
          <a:xfrm>
            <a:off x="5985521" y="2938154"/>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7</a:t>
            </a:r>
          </a:p>
        </p:txBody>
      </p:sp>
    </p:spTree>
    <p:extLst>
      <p:ext uri="{BB962C8B-B14F-4D97-AF65-F5344CB8AC3E}">
        <p14:creationId xmlns:p14="http://schemas.microsoft.com/office/powerpoint/2010/main" val="215211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1000" fill="hold"/>
                                        <p:tgtEl>
                                          <p:spTgt spid="29"/>
                                        </p:tgtEl>
                                        <p:attrNameLst>
                                          <p:attrName>ppt_w</p:attrName>
                                        </p:attrNameLst>
                                      </p:cBhvr>
                                      <p:tavLst>
                                        <p:tav tm="0">
                                          <p:val>
                                            <p:strVal val="#ppt_w*0.70"/>
                                          </p:val>
                                        </p:tav>
                                        <p:tav tm="100000">
                                          <p:val>
                                            <p:strVal val="#ppt_w"/>
                                          </p:val>
                                        </p:tav>
                                      </p:tavLst>
                                    </p:anim>
                                    <p:anim calcmode="lin" valueType="num">
                                      <p:cBhvr>
                                        <p:cTn id="44" dur="1000" fill="hold"/>
                                        <p:tgtEl>
                                          <p:spTgt spid="29"/>
                                        </p:tgtEl>
                                        <p:attrNameLst>
                                          <p:attrName>ppt_h</p:attrName>
                                        </p:attrNameLst>
                                      </p:cBhvr>
                                      <p:tavLst>
                                        <p:tav tm="0">
                                          <p:val>
                                            <p:strVal val="#ppt_h"/>
                                          </p:val>
                                        </p:tav>
                                        <p:tav tm="100000">
                                          <p:val>
                                            <p:strVal val="#ppt_h"/>
                                          </p:val>
                                        </p:tav>
                                      </p:tavLst>
                                    </p:anim>
                                    <p:animEffect transition="in" filter="fade">
                                      <p:cBhvr>
                                        <p:cTn id="45" dur="1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5" grpId="0"/>
      <p:bldP spid="32" grpId="0"/>
      <p:bldP spid="35" grpId="0"/>
      <p:bldP spid="38" grpId="0"/>
      <p:bldP spid="30" grpId="0"/>
      <p:bldP spid="31" grpId="0"/>
      <p:bldP spid="3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Rectangle 4"/>
          <p:cNvSpPr/>
          <p:nvPr/>
        </p:nvSpPr>
        <p:spPr>
          <a:xfrm>
            <a:off x="1741715" y="1339333"/>
            <a:ext cx="8658415" cy="1107996"/>
          </a:xfrm>
          <a:prstGeom prst="rect">
            <a:avLst/>
          </a:prstGeom>
        </p:spPr>
        <p:txBody>
          <a:bodyPr wrap="square">
            <a:spAutoFit/>
          </a:bodyPr>
          <a:lstStyle/>
          <a:p>
            <a:r>
              <a:rPr lang="en-GB" sz="2400" dirty="0">
                <a:solidFill>
                  <a:srgbClr val="1E435B"/>
                </a:solidFill>
                <a:latin typeface="Comic Sans MS" panose="030F0702030302020204" pitchFamily="66" charset="0"/>
                <a:ea typeface="Arial" charset="0"/>
                <a:cs typeface="Arial" charset="0"/>
              </a:rPr>
              <a:t>Choose two three digit numbers and subtract the smaller from the larger</a:t>
            </a:r>
            <a:r>
              <a:rPr lang="is-IS" sz="2400" dirty="0">
                <a:solidFill>
                  <a:srgbClr val="1E435B"/>
                </a:solidFill>
                <a:latin typeface="Comic Sans MS" panose="030F0702030302020204" pitchFamily="66" charset="0"/>
                <a:ea typeface="Arial" charset="0"/>
                <a:cs typeface="Arial" charset="0"/>
              </a:rPr>
              <a:t>…</a:t>
            </a:r>
            <a:endParaRPr lang="en-GB" sz="2400" dirty="0">
              <a:solidFill>
                <a:srgbClr val="1E435B"/>
              </a:solidFill>
              <a:latin typeface="Comic Sans MS" panose="030F0702030302020204" pitchFamily="66" charset="0"/>
              <a:ea typeface="Arial" charset="0"/>
              <a:cs typeface="Arial" charset="0"/>
            </a:endParaRPr>
          </a:p>
          <a:p>
            <a:pPr marL="285750" indent="-285750">
              <a:buFont typeface="Arial"/>
              <a:buChar char="•"/>
            </a:pPr>
            <a:endParaRPr lang="en-GB" dirty="0">
              <a:solidFill>
                <a:srgbClr val="4A514D"/>
              </a:solidFill>
              <a:latin typeface="Comic Sans MS" panose="030F0702030302020204" pitchFamily="66" charset="0"/>
              <a:ea typeface="Arial" charset="0"/>
              <a:cs typeface="Arial" charset="0"/>
            </a:endParaRPr>
          </a:p>
        </p:txBody>
      </p:sp>
      <p:sp>
        <p:nvSpPr>
          <p:cNvPr id="7" name="Rectangle 6"/>
          <p:cNvSpPr/>
          <p:nvPr/>
        </p:nvSpPr>
        <p:spPr>
          <a:xfrm>
            <a:off x="1741715" y="2814355"/>
            <a:ext cx="8658415" cy="1938992"/>
          </a:xfrm>
          <a:prstGeom prst="rect">
            <a:avLst/>
          </a:prstGeom>
        </p:spPr>
        <p:txBody>
          <a:bodyPr wrap="square">
            <a:spAutoFit/>
          </a:bodyPr>
          <a:lstStyle/>
          <a:p>
            <a:r>
              <a:rPr lang="en-GB" sz="2400" dirty="0">
                <a:solidFill>
                  <a:srgbClr val="1E435B"/>
                </a:solidFill>
                <a:latin typeface="Comic Sans MS" panose="030F0702030302020204" pitchFamily="66" charset="0"/>
                <a:ea typeface="Arial" charset="0"/>
                <a:cs typeface="Arial" charset="0"/>
              </a:rPr>
              <a:t>Write in column form. Work from right to left; take the bottom row digit from the top row digit unless the higher digit is smaller.  If so, add ten to the top row digit – then subtract – and also add one to the bottom row digit in the next column to the left.  Continue until you have finished.</a:t>
            </a:r>
          </a:p>
        </p:txBody>
      </p:sp>
    </p:spTree>
    <p:extLst>
      <p:ext uri="{BB962C8B-B14F-4D97-AF65-F5344CB8AC3E}">
        <p14:creationId xmlns:p14="http://schemas.microsoft.com/office/powerpoint/2010/main" val="279116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D178FFF-A532-384B-8613-AD76A81BE50B}"/>
              </a:ext>
            </a:extLst>
          </p:cNvPr>
          <p:cNvSpPr/>
          <p:nvPr/>
        </p:nvSpPr>
        <p:spPr>
          <a:xfrm>
            <a:off x="852446" y="5238427"/>
            <a:ext cx="10421471" cy="1295759"/>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259CDDB-1E58-9746-A1AB-8D9A0EBB0E12}"/>
              </a:ext>
            </a:extLst>
          </p:cNvPr>
          <p:cNvSpPr/>
          <p:nvPr/>
        </p:nvSpPr>
        <p:spPr>
          <a:xfrm>
            <a:off x="1788210" y="1435007"/>
            <a:ext cx="4152808" cy="1815882"/>
          </a:xfrm>
          <a:prstGeom prst="rect">
            <a:avLst/>
          </a:prstGeom>
        </p:spPr>
        <p:txBody>
          <a:bodyPr wrap="square">
            <a:spAutoFit/>
          </a:bodyPr>
          <a:lstStyle/>
          <a:p>
            <a:r>
              <a:rPr lang="en-GB" sz="1600" dirty="0">
                <a:solidFill>
                  <a:srgbClr val="1E435B"/>
                </a:solidFill>
                <a:latin typeface="Comic Sans MS" panose="030F0702030302020204" pitchFamily="66" charset="0"/>
                <a:ea typeface="Arial" charset="0"/>
                <a:cs typeface="Arial" charset="0"/>
              </a:rPr>
              <a:t>Round the smaller number up to the next hundred – what have you had to add to it?  Do the subtraction.  Now add the same amount to the answer that you had to add to round up the smaller number.</a:t>
            </a:r>
          </a:p>
          <a:p>
            <a:pPr algn="r"/>
            <a:r>
              <a:rPr lang="en-GB" sz="1600" dirty="0">
                <a:solidFill>
                  <a:srgbClr val="2691C5"/>
                </a:solidFill>
                <a:latin typeface="Comic Sans MS" panose="030F0702030302020204" pitchFamily="66" charset="0"/>
                <a:ea typeface="Arial" charset="0"/>
                <a:cs typeface="Arial" charset="0"/>
              </a:rPr>
              <a:t>the ‘equal addition’ method</a:t>
            </a:r>
          </a:p>
          <a:p>
            <a:pPr marL="285750" indent="-285750">
              <a:buFont typeface="Arial"/>
              <a:buChar char="•"/>
            </a:pPr>
            <a:endParaRPr lang="en-GB" sz="1600" dirty="0">
              <a:solidFill>
                <a:srgbClr val="4A514D"/>
              </a:solidFill>
              <a:latin typeface="Comic Sans MS" panose="030F0702030302020204" pitchFamily="66" charset="0"/>
              <a:ea typeface="Arial" charset="0"/>
              <a:cs typeface="Arial" charset="0"/>
            </a:endParaRPr>
          </a:p>
        </p:txBody>
      </p:sp>
      <p:sp>
        <p:nvSpPr>
          <p:cNvPr id="5" name="Rectangle 4">
            <a:extLst>
              <a:ext uri="{FF2B5EF4-FFF2-40B4-BE49-F238E27FC236}">
                <a16:creationId xmlns:a16="http://schemas.microsoft.com/office/drawing/2014/main" id="{4696C007-4194-3C44-A8CF-69AD3E6A3752}"/>
              </a:ext>
            </a:extLst>
          </p:cNvPr>
          <p:cNvSpPr/>
          <p:nvPr/>
        </p:nvSpPr>
        <p:spPr>
          <a:xfrm>
            <a:off x="6189729" y="1435007"/>
            <a:ext cx="4199304" cy="1569660"/>
          </a:xfrm>
          <a:prstGeom prst="rect">
            <a:avLst/>
          </a:prstGeom>
        </p:spPr>
        <p:txBody>
          <a:bodyPr wrap="square">
            <a:spAutoFit/>
          </a:bodyPr>
          <a:lstStyle/>
          <a:p>
            <a:r>
              <a:rPr lang="en-GB" sz="1600" dirty="0">
                <a:solidFill>
                  <a:srgbClr val="1E435B"/>
                </a:solidFill>
                <a:latin typeface="Comic Sans MS" panose="030F0702030302020204" pitchFamily="66" charset="0"/>
                <a:ea typeface="Arial" charset="0"/>
                <a:cs typeface="Arial" charset="0"/>
              </a:rPr>
              <a:t>Round the smaller number down to the nearest hundred and subtract.  Now take away the original tens and units from the answer.</a:t>
            </a:r>
          </a:p>
          <a:p>
            <a:pPr algn="r"/>
            <a:r>
              <a:rPr lang="en-GB" sz="1600" dirty="0">
                <a:solidFill>
                  <a:srgbClr val="2691C5"/>
                </a:solidFill>
                <a:latin typeface="Comic Sans MS" panose="030F0702030302020204" pitchFamily="66" charset="0"/>
                <a:ea typeface="Arial" charset="0"/>
                <a:cs typeface="Arial" charset="0"/>
              </a:rPr>
              <a:t>the ‘chunking’ method</a:t>
            </a:r>
          </a:p>
          <a:p>
            <a:pPr marL="285750" indent="-285750">
              <a:buFont typeface="Arial"/>
              <a:buChar char="•"/>
            </a:pPr>
            <a:endParaRPr lang="en-GB" sz="1600" dirty="0">
              <a:solidFill>
                <a:srgbClr val="4A514D"/>
              </a:solidFill>
              <a:latin typeface="Comic Sans MS" panose="030F0702030302020204" pitchFamily="66" charset="0"/>
              <a:ea typeface="Arial" charset="0"/>
              <a:cs typeface="Arial" charset="0"/>
            </a:endParaRPr>
          </a:p>
        </p:txBody>
      </p:sp>
      <p:sp>
        <p:nvSpPr>
          <p:cNvPr id="6" name="Rectangle 5">
            <a:extLst>
              <a:ext uri="{FF2B5EF4-FFF2-40B4-BE49-F238E27FC236}">
                <a16:creationId xmlns:a16="http://schemas.microsoft.com/office/drawing/2014/main" id="{96D6A1FA-8B12-794C-BCD2-0CECA31EDA20}"/>
              </a:ext>
            </a:extLst>
          </p:cNvPr>
          <p:cNvSpPr/>
          <p:nvPr/>
        </p:nvSpPr>
        <p:spPr>
          <a:xfrm>
            <a:off x="1741714" y="3113157"/>
            <a:ext cx="4199304" cy="2554545"/>
          </a:xfrm>
          <a:prstGeom prst="rect">
            <a:avLst/>
          </a:prstGeom>
        </p:spPr>
        <p:txBody>
          <a:bodyPr wrap="square">
            <a:spAutoFit/>
          </a:bodyPr>
          <a:lstStyle/>
          <a:p>
            <a:r>
              <a:rPr lang="en-GB" sz="1600" dirty="0">
                <a:solidFill>
                  <a:srgbClr val="1E435B"/>
                </a:solidFill>
                <a:latin typeface="Comic Sans MS" panose="030F0702030302020204" pitchFamily="66" charset="0"/>
                <a:ea typeface="Arial" charset="0"/>
                <a:cs typeface="Arial" charset="0"/>
              </a:rPr>
              <a:t>Write the subtraction in column form.  Take the smaller from the larger for all three columns separately, this gives you three digits.  If the top number is smaller than the bottom number, put a minus sign in front of the digit for that column.  Now add up the three digits giving them their relevant place value and using their signs.</a:t>
            </a:r>
          </a:p>
          <a:p>
            <a:pPr algn="r"/>
            <a:r>
              <a:rPr lang="en-GB" sz="1600" dirty="0">
                <a:solidFill>
                  <a:srgbClr val="2691C5"/>
                </a:solidFill>
                <a:latin typeface="Comic Sans MS" panose="030F0702030302020204" pitchFamily="66" charset="0"/>
                <a:ea typeface="Arial" charset="0"/>
                <a:cs typeface="Arial" charset="0"/>
              </a:rPr>
              <a:t>the ‘pre-algebra digit by digit’ method</a:t>
            </a:r>
          </a:p>
          <a:p>
            <a:pPr marL="285750" indent="-285750">
              <a:buFont typeface="Arial"/>
              <a:buChar char="•"/>
            </a:pPr>
            <a:endParaRPr lang="en-GB" sz="1600" dirty="0">
              <a:solidFill>
                <a:srgbClr val="4A514D"/>
              </a:solidFill>
              <a:latin typeface="Comic Sans MS" panose="030F0702030302020204" pitchFamily="66" charset="0"/>
              <a:ea typeface="Arial" charset="0"/>
              <a:cs typeface="Arial" charset="0"/>
            </a:endParaRPr>
          </a:p>
        </p:txBody>
      </p:sp>
      <p:sp>
        <p:nvSpPr>
          <p:cNvPr id="7" name="Rectangle 6">
            <a:extLst>
              <a:ext uri="{FF2B5EF4-FFF2-40B4-BE49-F238E27FC236}">
                <a16:creationId xmlns:a16="http://schemas.microsoft.com/office/drawing/2014/main" id="{CD8C5007-AC44-6A47-8684-B8FD8F7C2142}"/>
              </a:ext>
            </a:extLst>
          </p:cNvPr>
          <p:cNvSpPr/>
          <p:nvPr/>
        </p:nvSpPr>
        <p:spPr>
          <a:xfrm>
            <a:off x="6189729" y="3113157"/>
            <a:ext cx="4199304" cy="2800767"/>
          </a:xfrm>
          <a:prstGeom prst="rect">
            <a:avLst/>
          </a:prstGeom>
        </p:spPr>
        <p:txBody>
          <a:bodyPr wrap="square">
            <a:spAutoFit/>
          </a:bodyPr>
          <a:lstStyle/>
          <a:p>
            <a:r>
              <a:rPr lang="en-GB" sz="1600" dirty="0">
                <a:solidFill>
                  <a:srgbClr val="1E435B"/>
                </a:solidFill>
                <a:latin typeface="Comic Sans MS" panose="030F0702030302020204" pitchFamily="66" charset="0"/>
                <a:ea typeface="Arial" charset="0"/>
                <a:cs typeface="Arial" charset="0"/>
              </a:rPr>
              <a:t>Write in column form. Replace the digits of the smaller number with the numbers needed to take them up to 9 (i.e. the complements to 9).  When you get to the ones column, change the digit to the number needed to take it up to 10 (i.e. the complement of 10).  Now </a:t>
            </a:r>
            <a:r>
              <a:rPr lang="en-GB" sz="1600" b="1" u="sng" dirty="0">
                <a:solidFill>
                  <a:srgbClr val="1E435B"/>
                </a:solidFill>
                <a:latin typeface="Comic Sans MS" panose="030F0702030302020204" pitchFamily="66" charset="0"/>
                <a:ea typeface="Arial" charset="0"/>
                <a:cs typeface="Arial" charset="0"/>
              </a:rPr>
              <a:t>add</a:t>
            </a:r>
            <a:r>
              <a:rPr lang="en-GB" sz="1600" dirty="0">
                <a:solidFill>
                  <a:srgbClr val="1E435B"/>
                </a:solidFill>
                <a:latin typeface="Comic Sans MS" panose="030F0702030302020204" pitchFamily="66" charset="0"/>
                <a:ea typeface="Arial" charset="0"/>
                <a:cs typeface="Arial" charset="0"/>
              </a:rPr>
              <a:t>.  In the answer, cross out the digit first from the left.</a:t>
            </a:r>
          </a:p>
          <a:p>
            <a:pPr algn="r"/>
            <a:r>
              <a:rPr lang="en-GB" sz="1600" dirty="0">
                <a:solidFill>
                  <a:srgbClr val="2691C5"/>
                </a:solidFill>
                <a:latin typeface="Comic Sans MS" panose="030F0702030302020204" pitchFamily="66" charset="0"/>
                <a:ea typeface="Arial" charset="0"/>
                <a:cs typeface="Arial" charset="0"/>
              </a:rPr>
              <a:t>the ‘</a:t>
            </a:r>
            <a:r>
              <a:rPr lang="en-GB" sz="1600" dirty="0" err="1">
                <a:solidFill>
                  <a:srgbClr val="2691C5"/>
                </a:solidFill>
                <a:latin typeface="Comic Sans MS" panose="030F0702030302020204" pitchFamily="66" charset="0"/>
                <a:ea typeface="Arial" charset="0"/>
                <a:cs typeface="Arial" charset="0"/>
              </a:rPr>
              <a:t>Nikhilam</a:t>
            </a:r>
            <a:r>
              <a:rPr lang="en-GB" sz="1600" dirty="0">
                <a:solidFill>
                  <a:srgbClr val="2691C5"/>
                </a:solidFill>
                <a:latin typeface="Comic Sans MS" panose="030F0702030302020204" pitchFamily="66" charset="0"/>
                <a:ea typeface="Arial" charset="0"/>
                <a:cs typeface="Arial" charset="0"/>
              </a:rPr>
              <a:t> Sutra’ method</a:t>
            </a:r>
          </a:p>
          <a:p>
            <a:pPr marL="285750" indent="-285750">
              <a:buFont typeface="Arial"/>
              <a:buChar char="•"/>
            </a:pPr>
            <a:endParaRPr lang="en-GB" sz="1600" dirty="0">
              <a:solidFill>
                <a:srgbClr val="4A514D"/>
              </a:solidFill>
              <a:latin typeface="Comic Sans MS" panose="030F0702030302020204" pitchFamily="66" charset="0"/>
              <a:ea typeface="Arial" charset="0"/>
              <a:cs typeface="Arial" charset="0"/>
            </a:endParaRPr>
          </a:p>
        </p:txBody>
      </p:sp>
      <p:sp>
        <p:nvSpPr>
          <p:cNvPr id="9" name="TextBox 8">
            <a:extLst>
              <a:ext uri="{FF2B5EF4-FFF2-40B4-BE49-F238E27FC236}">
                <a16:creationId xmlns:a16="http://schemas.microsoft.com/office/drawing/2014/main" id="{199E93A9-F466-D948-963F-DC58637C4232}"/>
              </a:ext>
            </a:extLst>
          </p:cNvPr>
          <p:cNvSpPr txBox="1"/>
          <p:nvPr/>
        </p:nvSpPr>
        <p:spPr>
          <a:xfrm>
            <a:off x="4011706" y="5814594"/>
            <a:ext cx="4395755" cy="369332"/>
          </a:xfrm>
          <a:prstGeom prst="rect">
            <a:avLst/>
          </a:prstGeom>
          <a:noFill/>
        </p:spPr>
        <p:txBody>
          <a:bodyPr wrap="none" rtlCol="0">
            <a:spAutoFit/>
          </a:bodyPr>
          <a:lstStyle/>
          <a:p>
            <a:r>
              <a:rPr lang="en-US" dirty="0">
                <a:solidFill>
                  <a:schemeClr val="accent6"/>
                </a:solidFill>
                <a:latin typeface="Comic Sans MS" panose="030F0702030302020204" pitchFamily="66" charset="0"/>
                <a:ea typeface="Open Sans" panose="020B0606030504020204" pitchFamily="34" charset="0"/>
                <a:cs typeface="Open Sans" panose="020B0606030504020204" pitchFamily="34" charset="0"/>
              </a:rPr>
              <a:t>What is the same?  What is different?</a:t>
            </a:r>
          </a:p>
        </p:txBody>
      </p:sp>
    </p:spTree>
    <p:extLst>
      <p:ext uri="{BB962C8B-B14F-4D97-AF65-F5344CB8AC3E}">
        <p14:creationId xmlns:p14="http://schemas.microsoft.com/office/powerpoint/2010/main" val="4290353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Could you please give us feedback after tonight’s event via the following link</a:t>
            </a:r>
            <a:endParaRPr lang="en-GB" dirty="0"/>
          </a:p>
        </p:txBody>
      </p:sp>
      <p:sp>
        <p:nvSpPr>
          <p:cNvPr id="4" name="Rectangle 3"/>
          <p:cNvSpPr/>
          <p:nvPr/>
        </p:nvSpPr>
        <p:spPr>
          <a:xfrm>
            <a:off x="2490951" y="3452647"/>
            <a:ext cx="6668813" cy="923330"/>
          </a:xfrm>
          <a:prstGeom prst="rect">
            <a:avLst/>
          </a:prstGeom>
        </p:spPr>
        <p:txBody>
          <a:bodyPr wrap="square">
            <a:spAutoFit/>
          </a:bodyPr>
          <a:lstStyle/>
          <a:p>
            <a:r>
              <a:rPr lang="en-GB" sz="5400" dirty="0"/>
              <a:t>http://bit.ly/2XKWL2P</a:t>
            </a:r>
          </a:p>
        </p:txBody>
      </p:sp>
    </p:spTree>
    <p:extLst>
      <p:ext uri="{BB962C8B-B14F-4D97-AF65-F5344CB8AC3E}">
        <p14:creationId xmlns:p14="http://schemas.microsoft.com/office/powerpoint/2010/main" val="1517235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D8446BB-3009-C043-A1E4-56D29FBA69D3}"/>
              </a:ext>
            </a:extLst>
          </p:cNvPr>
          <p:cNvSpPr/>
          <p:nvPr/>
        </p:nvSpPr>
        <p:spPr>
          <a:xfrm>
            <a:off x="1741715" y="1339333"/>
            <a:ext cx="8658415" cy="1107996"/>
          </a:xfrm>
          <a:prstGeom prst="rect">
            <a:avLst/>
          </a:prstGeom>
        </p:spPr>
        <p:txBody>
          <a:bodyPr wrap="square">
            <a:spAutoFit/>
          </a:bodyPr>
          <a:lstStyle/>
          <a:p>
            <a:r>
              <a:rPr lang="en-GB" sz="2400" dirty="0">
                <a:solidFill>
                  <a:srgbClr val="1E435B"/>
                </a:solidFill>
                <a:latin typeface="Comic Sans MS" panose="030F0702030302020204" pitchFamily="66" charset="0"/>
                <a:ea typeface="Arial" charset="0"/>
                <a:cs typeface="Arial" charset="0"/>
              </a:rPr>
              <a:t>Choose two three digit numbers and subtract the smaller from the larger</a:t>
            </a:r>
            <a:r>
              <a:rPr lang="is-IS" sz="2400" dirty="0">
                <a:solidFill>
                  <a:srgbClr val="1E435B"/>
                </a:solidFill>
                <a:latin typeface="Comic Sans MS" panose="030F0702030302020204" pitchFamily="66" charset="0"/>
                <a:ea typeface="Arial" charset="0"/>
                <a:cs typeface="Arial" charset="0"/>
              </a:rPr>
              <a:t>…</a:t>
            </a:r>
            <a:endParaRPr lang="en-GB" sz="2400" dirty="0">
              <a:solidFill>
                <a:srgbClr val="1E435B"/>
              </a:solidFill>
              <a:latin typeface="Comic Sans MS" panose="030F0702030302020204" pitchFamily="66" charset="0"/>
              <a:ea typeface="Arial" charset="0"/>
              <a:cs typeface="Arial" charset="0"/>
            </a:endParaRPr>
          </a:p>
          <a:p>
            <a:pPr marL="285750" indent="-285750">
              <a:buFont typeface="Arial"/>
              <a:buChar char="•"/>
            </a:pPr>
            <a:endParaRPr lang="en-GB" dirty="0">
              <a:solidFill>
                <a:srgbClr val="4A514D"/>
              </a:solidFill>
              <a:latin typeface="Arial" charset="0"/>
              <a:ea typeface="Arial" charset="0"/>
              <a:cs typeface="Arial" charset="0"/>
            </a:endParaRPr>
          </a:p>
        </p:txBody>
      </p:sp>
    </p:spTree>
    <p:extLst>
      <p:ext uri="{BB962C8B-B14F-4D97-AF65-F5344CB8AC3E}">
        <p14:creationId xmlns:p14="http://schemas.microsoft.com/office/powerpoint/2010/main" val="3552884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3799669" y="2337662"/>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4 3 6</a:t>
            </a:r>
          </a:p>
        </p:txBody>
      </p:sp>
      <p:sp>
        <p:nvSpPr>
          <p:cNvPr id="6" name="TextBox 5"/>
          <p:cNvSpPr txBox="1"/>
          <p:nvPr/>
        </p:nvSpPr>
        <p:spPr>
          <a:xfrm>
            <a:off x="3799668" y="2983993"/>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2 5 8</a:t>
            </a:r>
          </a:p>
        </p:txBody>
      </p:sp>
      <p:sp>
        <p:nvSpPr>
          <p:cNvPr id="10" name="TextBox 9"/>
          <p:cNvSpPr txBox="1"/>
          <p:nvPr/>
        </p:nvSpPr>
        <p:spPr>
          <a:xfrm>
            <a:off x="3194202" y="2983993"/>
            <a:ext cx="388248" cy="646331"/>
          </a:xfrm>
          <a:prstGeom prst="rect">
            <a:avLst/>
          </a:prstGeom>
          <a:noFill/>
        </p:spPr>
        <p:txBody>
          <a:bodyPr wrap="none" rtlCol="0">
            <a:spAutoFit/>
          </a:bodyPr>
          <a:lstStyle/>
          <a:p>
            <a:pPr defTabSz="457200">
              <a:defRPr/>
            </a:pPr>
            <a:r>
              <a:rPr lang="en-US" sz="3600">
                <a:solidFill>
                  <a:srgbClr val="4A514D">
                    <a:lumMod val="50000"/>
                  </a:srgbClr>
                </a:solidFill>
                <a:latin typeface="Comic Sans MS" panose="030F0702030302020204" pitchFamily="66" charset="0"/>
                <a:ea typeface="Open Sans" charset="0"/>
                <a:cs typeface="Open Sans" charset="0"/>
              </a:rPr>
              <a:t>–</a:t>
            </a:r>
            <a:endParaRPr lang="en-US" sz="3600" dirty="0">
              <a:solidFill>
                <a:srgbClr val="4A514D">
                  <a:lumMod val="50000"/>
                </a:srgbClr>
              </a:solidFill>
              <a:latin typeface="Comic Sans MS" panose="030F0702030302020204" pitchFamily="66" charset="0"/>
              <a:ea typeface="Open Sans" charset="0"/>
              <a:cs typeface="Open Sans" charset="0"/>
            </a:endParaRPr>
          </a:p>
        </p:txBody>
      </p:sp>
      <p:grpSp>
        <p:nvGrpSpPr>
          <p:cNvPr id="14" name="Group 13"/>
          <p:cNvGrpSpPr/>
          <p:nvPr/>
        </p:nvGrpSpPr>
        <p:grpSpPr>
          <a:xfrm>
            <a:off x="2971178" y="3676818"/>
            <a:ext cx="2092272" cy="756834"/>
            <a:chOff x="1447178" y="3676818"/>
            <a:chExt cx="2092272" cy="756834"/>
          </a:xfrm>
        </p:grpSpPr>
        <p:cxnSp>
          <p:nvCxnSpPr>
            <p:cNvPr id="12" name="Straight Connector 11"/>
            <p:cNvCxnSpPr/>
            <p:nvPr/>
          </p:nvCxnSpPr>
          <p:spPr>
            <a:xfrm>
              <a:off x="1447179" y="3676818"/>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447178" y="4433652"/>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grpSp>
      <p:cxnSp>
        <p:nvCxnSpPr>
          <p:cNvPr id="7" name="Straight Connector 6"/>
          <p:cNvCxnSpPr/>
          <p:nvPr/>
        </p:nvCxnSpPr>
        <p:spPr>
          <a:xfrm>
            <a:off x="4195546" y="2429994"/>
            <a:ext cx="412617" cy="461665"/>
          </a:xfrm>
          <a:prstGeom prst="line">
            <a:avLst/>
          </a:prstGeom>
          <a:ln w="50800"/>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159000" y="1760416"/>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a:t>
            </a:r>
          </a:p>
        </p:txBody>
      </p:sp>
      <p:sp>
        <p:nvSpPr>
          <p:cNvPr id="16" name="TextBox 15"/>
          <p:cNvSpPr txBox="1"/>
          <p:nvPr/>
        </p:nvSpPr>
        <p:spPr>
          <a:xfrm>
            <a:off x="4482676" y="2252858"/>
            <a:ext cx="300082" cy="400110"/>
          </a:xfrm>
          <a:prstGeom prst="rect">
            <a:avLst/>
          </a:prstGeom>
          <a:noFill/>
        </p:spPr>
        <p:txBody>
          <a:bodyPr wrap="none" rtlCol="0">
            <a:spAutoFit/>
          </a:bodyPr>
          <a:lstStyle/>
          <a:p>
            <a:pPr defTabSz="457200">
              <a:defRPr/>
            </a:pPr>
            <a:r>
              <a:rPr lang="en-US" sz="2000">
                <a:solidFill>
                  <a:srgbClr val="4A514D">
                    <a:lumMod val="50000"/>
                  </a:srgbClr>
                </a:solidFill>
                <a:latin typeface="Comic Sans MS" panose="030F0702030302020204" pitchFamily="66" charset="0"/>
                <a:ea typeface="Open Sans" charset="0"/>
                <a:cs typeface="Open Sans" charset="0"/>
              </a:rPr>
              <a:t>1</a:t>
            </a:r>
            <a:endParaRPr lang="en-US" sz="2000" dirty="0">
              <a:solidFill>
                <a:srgbClr val="4A514D">
                  <a:lumMod val="50000"/>
                </a:srgbClr>
              </a:solidFill>
              <a:latin typeface="Comic Sans MS" panose="030F0702030302020204" pitchFamily="66" charset="0"/>
              <a:ea typeface="Open Sans" charset="0"/>
              <a:cs typeface="Open Sans" charset="0"/>
            </a:endParaRPr>
          </a:p>
        </p:txBody>
      </p:sp>
      <p:sp>
        <p:nvSpPr>
          <p:cNvPr id="17" name="TextBox 16"/>
          <p:cNvSpPr txBox="1"/>
          <p:nvPr/>
        </p:nvSpPr>
        <p:spPr>
          <a:xfrm>
            <a:off x="4559445" y="3740825"/>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8</a:t>
            </a:r>
          </a:p>
        </p:txBody>
      </p:sp>
      <p:cxnSp>
        <p:nvCxnSpPr>
          <p:cNvPr id="18" name="Straight Connector 17"/>
          <p:cNvCxnSpPr/>
          <p:nvPr/>
        </p:nvCxnSpPr>
        <p:spPr>
          <a:xfrm>
            <a:off x="3811005" y="2429993"/>
            <a:ext cx="412617" cy="461665"/>
          </a:xfrm>
          <a:prstGeom prst="line">
            <a:avLst/>
          </a:prstGeom>
          <a:ln w="50800"/>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770178" y="1760416"/>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3</a:t>
            </a:r>
          </a:p>
        </p:txBody>
      </p:sp>
      <p:sp>
        <p:nvSpPr>
          <p:cNvPr id="20" name="TextBox 19"/>
          <p:cNvSpPr txBox="1"/>
          <p:nvPr/>
        </p:nvSpPr>
        <p:spPr>
          <a:xfrm>
            <a:off x="4159000" y="3740826"/>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7</a:t>
            </a:r>
          </a:p>
        </p:txBody>
      </p:sp>
      <p:sp>
        <p:nvSpPr>
          <p:cNvPr id="21" name="TextBox 20"/>
          <p:cNvSpPr txBox="1"/>
          <p:nvPr/>
        </p:nvSpPr>
        <p:spPr>
          <a:xfrm>
            <a:off x="4077975" y="1772039"/>
            <a:ext cx="300082" cy="400110"/>
          </a:xfrm>
          <a:prstGeom prst="rect">
            <a:avLst/>
          </a:prstGeom>
          <a:noFill/>
        </p:spPr>
        <p:txBody>
          <a:bodyPr wrap="none" rtlCol="0">
            <a:spAutoFit/>
          </a:bodyPr>
          <a:lstStyle/>
          <a:p>
            <a:pPr defTabSz="457200">
              <a:defRPr/>
            </a:pPr>
            <a:r>
              <a:rPr lang="en-US" sz="2000" dirty="0">
                <a:solidFill>
                  <a:srgbClr val="4A514D">
                    <a:lumMod val="50000"/>
                  </a:srgbClr>
                </a:solidFill>
                <a:latin typeface="Comic Sans MS" panose="030F0702030302020204" pitchFamily="66" charset="0"/>
                <a:ea typeface="Open Sans" charset="0"/>
                <a:cs typeface="Open Sans" charset="0"/>
              </a:rPr>
              <a:t>1</a:t>
            </a:r>
          </a:p>
        </p:txBody>
      </p:sp>
      <p:sp>
        <p:nvSpPr>
          <p:cNvPr id="22" name="TextBox 21"/>
          <p:cNvSpPr txBox="1"/>
          <p:nvPr/>
        </p:nvSpPr>
        <p:spPr>
          <a:xfrm>
            <a:off x="3785223" y="3740825"/>
            <a:ext cx="393056"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1</a:t>
            </a:r>
          </a:p>
        </p:txBody>
      </p:sp>
      <p:sp>
        <p:nvSpPr>
          <p:cNvPr id="36" name="TextBox 35">
            <a:extLst>
              <a:ext uri="{FF2B5EF4-FFF2-40B4-BE49-F238E27FC236}">
                <a16:creationId xmlns:a16="http://schemas.microsoft.com/office/drawing/2014/main" id="{CFA4EF86-BEDA-484F-92E2-3BF64F114980}"/>
              </a:ext>
            </a:extLst>
          </p:cNvPr>
          <p:cNvSpPr txBox="1"/>
          <p:nvPr/>
        </p:nvSpPr>
        <p:spPr>
          <a:xfrm>
            <a:off x="5018270" y="1021753"/>
            <a:ext cx="2356735"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436 – 258</a:t>
            </a:r>
          </a:p>
        </p:txBody>
      </p:sp>
    </p:spTree>
    <p:extLst>
      <p:ext uri="{BB962C8B-B14F-4D97-AF65-F5344CB8AC3E}">
        <p14:creationId xmlns:p14="http://schemas.microsoft.com/office/powerpoint/2010/main" val="281477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p:cTn id="26" dur="1000" fill="hold"/>
                                        <p:tgtEl>
                                          <p:spTgt spid="18"/>
                                        </p:tgtEl>
                                        <p:attrNameLst>
                                          <p:attrName>ppt_w</p:attrName>
                                        </p:attrNameLst>
                                      </p:cBhvr>
                                      <p:tavLst>
                                        <p:tav tm="0">
                                          <p:val>
                                            <p:strVal val="#ppt_w*0.70"/>
                                          </p:val>
                                        </p:tav>
                                        <p:tav tm="100000">
                                          <p:val>
                                            <p:strVal val="#ppt_w"/>
                                          </p:val>
                                        </p:tav>
                                      </p:tavLst>
                                    </p:anim>
                                    <p:anim calcmode="lin" valueType="num">
                                      <p:cBhvr>
                                        <p:cTn id="27" dur="1000" fill="hold"/>
                                        <p:tgtEl>
                                          <p:spTgt spid="18"/>
                                        </p:tgtEl>
                                        <p:attrNameLst>
                                          <p:attrName>ppt_h</p:attrName>
                                        </p:attrNameLst>
                                      </p:cBhvr>
                                      <p:tavLst>
                                        <p:tav tm="0">
                                          <p:val>
                                            <p:strVal val="#ppt_h"/>
                                          </p:val>
                                        </p:tav>
                                        <p:tav tm="100000">
                                          <p:val>
                                            <p:strVal val="#ppt_h"/>
                                          </p:val>
                                        </p:tav>
                                      </p:tavLst>
                                    </p:anim>
                                    <p:animEffect transition="in" filter="fade">
                                      <p:cBhvr>
                                        <p:cTn id="28" dur="10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9" grpId="0"/>
      <p:bldP spid="20" grpId="0"/>
      <p:bldP spid="21"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Rectangle 4"/>
          <p:cNvSpPr/>
          <p:nvPr/>
        </p:nvSpPr>
        <p:spPr>
          <a:xfrm>
            <a:off x="1741715" y="1339333"/>
            <a:ext cx="8658415" cy="1107996"/>
          </a:xfrm>
          <a:prstGeom prst="rect">
            <a:avLst/>
          </a:prstGeom>
        </p:spPr>
        <p:txBody>
          <a:bodyPr wrap="square">
            <a:spAutoFit/>
          </a:bodyPr>
          <a:lstStyle/>
          <a:p>
            <a:r>
              <a:rPr lang="en-GB" sz="2400" dirty="0">
                <a:solidFill>
                  <a:srgbClr val="1E435B"/>
                </a:solidFill>
                <a:latin typeface="Comic Sans MS" panose="030F0702030302020204" pitchFamily="66" charset="0"/>
                <a:ea typeface="Arial" charset="0"/>
                <a:cs typeface="Arial" charset="0"/>
              </a:rPr>
              <a:t>Choose two three digit numbers and subtract the smaller from the larger</a:t>
            </a:r>
            <a:r>
              <a:rPr lang="is-IS" sz="2400" dirty="0">
                <a:solidFill>
                  <a:srgbClr val="1E435B"/>
                </a:solidFill>
                <a:latin typeface="Comic Sans MS" panose="030F0702030302020204" pitchFamily="66" charset="0"/>
                <a:ea typeface="Arial" charset="0"/>
                <a:cs typeface="Arial" charset="0"/>
              </a:rPr>
              <a:t>…</a:t>
            </a:r>
            <a:endParaRPr lang="en-GB" sz="2400" dirty="0">
              <a:solidFill>
                <a:srgbClr val="1E435B"/>
              </a:solidFill>
              <a:latin typeface="Comic Sans MS" panose="030F0702030302020204" pitchFamily="66" charset="0"/>
              <a:ea typeface="Arial" charset="0"/>
              <a:cs typeface="Arial" charset="0"/>
            </a:endParaRPr>
          </a:p>
          <a:p>
            <a:pPr marL="285750" indent="-285750">
              <a:buFont typeface="Arial"/>
              <a:buChar char="•"/>
            </a:pPr>
            <a:endParaRPr lang="en-GB" dirty="0">
              <a:solidFill>
                <a:srgbClr val="4A514D"/>
              </a:solidFill>
              <a:latin typeface="Comic Sans MS" panose="030F0702030302020204" pitchFamily="66" charset="0"/>
              <a:ea typeface="Arial" charset="0"/>
              <a:cs typeface="Arial" charset="0"/>
            </a:endParaRPr>
          </a:p>
        </p:txBody>
      </p:sp>
      <p:sp>
        <p:nvSpPr>
          <p:cNvPr id="7" name="Rectangle 6"/>
          <p:cNvSpPr/>
          <p:nvPr/>
        </p:nvSpPr>
        <p:spPr>
          <a:xfrm>
            <a:off x="1741715" y="2814356"/>
            <a:ext cx="8658415" cy="2215991"/>
          </a:xfrm>
          <a:prstGeom prst="rect">
            <a:avLst/>
          </a:prstGeom>
        </p:spPr>
        <p:txBody>
          <a:bodyPr wrap="square">
            <a:spAutoFit/>
          </a:bodyPr>
          <a:lstStyle/>
          <a:p>
            <a:r>
              <a:rPr lang="en-GB" sz="2400" dirty="0">
                <a:solidFill>
                  <a:srgbClr val="1E435B"/>
                </a:solidFill>
                <a:latin typeface="Comic Sans MS" panose="030F0702030302020204" pitchFamily="66" charset="0"/>
                <a:ea typeface="Arial" charset="0"/>
                <a:cs typeface="Arial" charset="0"/>
              </a:rPr>
              <a:t>Round the smaller number up to the next hundred – what have you had to add to it?  Do the subtraction.  Now add the same amount to the answer that you had to add to round up the smaller number.</a:t>
            </a:r>
          </a:p>
          <a:p>
            <a:pPr algn="r"/>
            <a:r>
              <a:rPr lang="en-GB" sz="2400" dirty="0">
                <a:solidFill>
                  <a:srgbClr val="2691C5"/>
                </a:solidFill>
                <a:latin typeface="Comic Sans MS" panose="030F0702030302020204" pitchFamily="66" charset="0"/>
                <a:ea typeface="Arial" charset="0"/>
                <a:cs typeface="Arial" charset="0"/>
              </a:rPr>
              <a:t>the ‘equal addition’ method</a:t>
            </a:r>
          </a:p>
          <a:p>
            <a:pPr marL="285750" indent="-285750">
              <a:buFont typeface="Arial"/>
              <a:buChar char="•"/>
            </a:pPr>
            <a:endParaRPr lang="en-GB" dirty="0">
              <a:solidFill>
                <a:srgbClr val="4A514D"/>
              </a:solidFill>
              <a:latin typeface="Comic Sans MS" panose="030F0702030302020204" pitchFamily="66" charset="0"/>
              <a:ea typeface="Arial" charset="0"/>
              <a:cs typeface="Arial" charset="0"/>
            </a:endParaRPr>
          </a:p>
        </p:txBody>
      </p:sp>
    </p:spTree>
    <p:extLst>
      <p:ext uri="{BB962C8B-B14F-4D97-AF65-F5344CB8AC3E}">
        <p14:creationId xmlns:p14="http://schemas.microsoft.com/office/powerpoint/2010/main" val="2311456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2802249" y="2337662"/>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4 3 6</a:t>
            </a:r>
          </a:p>
        </p:txBody>
      </p:sp>
      <p:sp>
        <p:nvSpPr>
          <p:cNvPr id="6" name="TextBox 5"/>
          <p:cNvSpPr txBox="1"/>
          <p:nvPr/>
        </p:nvSpPr>
        <p:spPr>
          <a:xfrm>
            <a:off x="2802248" y="2983993"/>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2 5 8</a:t>
            </a:r>
          </a:p>
        </p:txBody>
      </p:sp>
      <p:sp>
        <p:nvSpPr>
          <p:cNvPr id="10" name="TextBox 9"/>
          <p:cNvSpPr txBox="1"/>
          <p:nvPr/>
        </p:nvSpPr>
        <p:spPr>
          <a:xfrm>
            <a:off x="2196782" y="2983993"/>
            <a:ext cx="388248" cy="646331"/>
          </a:xfrm>
          <a:prstGeom prst="rect">
            <a:avLst/>
          </a:prstGeom>
          <a:noFill/>
        </p:spPr>
        <p:txBody>
          <a:bodyPr wrap="none" rtlCol="0">
            <a:spAutoFit/>
          </a:bodyPr>
          <a:lstStyle/>
          <a:p>
            <a:pPr defTabSz="457200">
              <a:defRPr/>
            </a:pPr>
            <a:r>
              <a:rPr lang="en-US" sz="3600">
                <a:solidFill>
                  <a:srgbClr val="4A514D">
                    <a:lumMod val="50000"/>
                  </a:srgbClr>
                </a:solidFill>
                <a:latin typeface="Comic Sans MS" panose="030F0702030302020204" pitchFamily="66" charset="0"/>
                <a:ea typeface="Open Sans" charset="0"/>
                <a:cs typeface="Open Sans" charset="0"/>
              </a:rPr>
              <a:t>–</a:t>
            </a:r>
            <a:endParaRPr lang="en-US" sz="3600" dirty="0">
              <a:solidFill>
                <a:srgbClr val="4A514D">
                  <a:lumMod val="50000"/>
                </a:srgbClr>
              </a:solidFill>
              <a:latin typeface="Comic Sans MS" panose="030F0702030302020204" pitchFamily="66" charset="0"/>
              <a:ea typeface="Open Sans" charset="0"/>
              <a:cs typeface="Open Sans" charset="0"/>
            </a:endParaRPr>
          </a:p>
        </p:txBody>
      </p:sp>
      <p:grpSp>
        <p:nvGrpSpPr>
          <p:cNvPr id="14" name="Group 13"/>
          <p:cNvGrpSpPr/>
          <p:nvPr/>
        </p:nvGrpSpPr>
        <p:grpSpPr>
          <a:xfrm>
            <a:off x="1973758" y="3676818"/>
            <a:ext cx="2092272" cy="756834"/>
            <a:chOff x="1447178" y="3676818"/>
            <a:chExt cx="2092272" cy="756834"/>
          </a:xfrm>
        </p:grpSpPr>
        <p:cxnSp>
          <p:nvCxnSpPr>
            <p:cNvPr id="12" name="Straight Connector 11"/>
            <p:cNvCxnSpPr/>
            <p:nvPr/>
          </p:nvCxnSpPr>
          <p:spPr>
            <a:xfrm>
              <a:off x="1447179" y="3676818"/>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447178" y="4433652"/>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grpSp>
      <p:sp>
        <p:nvSpPr>
          <p:cNvPr id="36" name="TextBox 35">
            <a:extLst>
              <a:ext uri="{FF2B5EF4-FFF2-40B4-BE49-F238E27FC236}">
                <a16:creationId xmlns:a16="http://schemas.microsoft.com/office/drawing/2014/main" id="{CFA4EF86-BEDA-484F-92E2-3BF64F114980}"/>
              </a:ext>
            </a:extLst>
          </p:cNvPr>
          <p:cNvSpPr txBox="1"/>
          <p:nvPr/>
        </p:nvSpPr>
        <p:spPr>
          <a:xfrm>
            <a:off x="5018270" y="1021753"/>
            <a:ext cx="2356735"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436 – 258</a:t>
            </a:r>
          </a:p>
        </p:txBody>
      </p:sp>
      <p:sp>
        <p:nvSpPr>
          <p:cNvPr id="23" name="TextBox 22">
            <a:extLst>
              <a:ext uri="{FF2B5EF4-FFF2-40B4-BE49-F238E27FC236}">
                <a16:creationId xmlns:a16="http://schemas.microsoft.com/office/drawing/2014/main" id="{27B86884-046B-9C47-9C99-5D8F3ECC033F}"/>
              </a:ext>
            </a:extLst>
          </p:cNvPr>
          <p:cNvSpPr txBox="1"/>
          <p:nvPr/>
        </p:nvSpPr>
        <p:spPr>
          <a:xfrm>
            <a:off x="5997411" y="2337662"/>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4 3 6</a:t>
            </a:r>
          </a:p>
        </p:txBody>
      </p:sp>
      <p:sp>
        <p:nvSpPr>
          <p:cNvPr id="24" name="TextBox 23">
            <a:extLst>
              <a:ext uri="{FF2B5EF4-FFF2-40B4-BE49-F238E27FC236}">
                <a16:creationId xmlns:a16="http://schemas.microsoft.com/office/drawing/2014/main" id="{A041C972-BA87-FF4E-B53C-FDA8A50EECA9}"/>
              </a:ext>
            </a:extLst>
          </p:cNvPr>
          <p:cNvSpPr txBox="1"/>
          <p:nvPr/>
        </p:nvSpPr>
        <p:spPr>
          <a:xfrm>
            <a:off x="5997410" y="2983993"/>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3 0 0</a:t>
            </a:r>
          </a:p>
        </p:txBody>
      </p:sp>
      <p:sp>
        <p:nvSpPr>
          <p:cNvPr id="25" name="TextBox 24">
            <a:extLst>
              <a:ext uri="{FF2B5EF4-FFF2-40B4-BE49-F238E27FC236}">
                <a16:creationId xmlns:a16="http://schemas.microsoft.com/office/drawing/2014/main" id="{EA207EE6-7F66-D844-98F2-45B2E62B5803}"/>
              </a:ext>
            </a:extLst>
          </p:cNvPr>
          <p:cNvSpPr txBox="1"/>
          <p:nvPr/>
        </p:nvSpPr>
        <p:spPr>
          <a:xfrm>
            <a:off x="5391944" y="2983993"/>
            <a:ext cx="388248" cy="646331"/>
          </a:xfrm>
          <a:prstGeom prst="rect">
            <a:avLst/>
          </a:prstGeom>
          <a:noFill/>
        </p:spPr>
        <p:txBody>
          <a:bodyPr wrap="none" rtlCol="0">
            <a:spAutoFit/>
          </a:bodyPr>
          <a:lstStyle/>
          <a:p>
            <a:pPr defTabSz="457200">
              <a:defRPr/>
            </a:pPr>
            <a:r>
              <a:rPr lang="en-US" sz="3600">
                <a:solidFill>
                  <a:srgbClr val="4A514D">
                    <a:lumMod val="50000"/>
                  </a:srgbClr>
                </a:solidFill>
                <a:latin typeface="Comic Sans MS" panose="030F0702030302020204" pitchFamily="66" charset="0"/>
                <a:ea typeface="Open Sans" charset="0"/>
                <a:cs typeface="Open Sans" charset="0"/>
              </a:rPr>
              <a:t>–</a:t>
            </a:r>
            <a:endParaRPr lang="en-US" sz="3600" dirty="0">
              <a:solidFill>
                <a:srgbClr val="4A514D">
                  <a:lumMod val="50000"/>
                </a:srgbClr>
              </a:solidFill>
              <a:latin typeface="Comic Sans MS" panose="030F0702030302020204" pitchFamily="66" charset="0"/>
              <a:ea typeface="Open Sans" charset="0"/>
              <a:cs typeface="Open Sans" charset="0"/>
            </a:endParaRPr>
          </a:p>
        </p:txBody>
      </p:sp>
      <p:grpSp>
        <p:nvGrpSpPr>
          <p:cNvPr id="26" name="Group 25">
            <a:extLst>
              <a:ext uri="{FF2B5EF4-FFF2-40B4-BE49-F238E27FC236}">
                <a16:creationId xmlns:a16="http://schemas.microsoft.com/office/drawing/2014/main" id="{71FA07F0-5E42-284B-877D-1FF730409108}"/>
              </a:ext>
            </a:extLst>
          </p:cNvPr>
          <p:cNvGrpSpPr/>
          <p:nvPr/>
        </p:nvGrpSpPr>
        <p:grpSpPr>
          <a:xfrm>
            <a:off x="5168920" y="3676818"/>
            <a:ext cx="2092272" cy="756834"/>
            <a:chOff x="1447178" y="3676818"/>
            <a:chExt cx="2092272" cy="756834"/>
          </a:xfrm>
        </p:grpSpPr>
        <p:cxnSp>
          <p:nvCxnSpPr>
            <p:cNvPr id="27" name="Straight Connector 26">
              <a:extLst>
                <a:ext uri="{FF2B5EF4-FFF2-40B4-BE49-F238E27FC236}">
                  <a16:creationId xmlns:a16="http://schemas.microsoft.com/office/drawing/2014/main" id="{0E8CB7D3-045E-9540-9B82-605148742F80}"/>
                </a:ext>
              </a:extLst>
            </p:cNvPr>
            <p:cNvCxnSpPr/>
            <p:nvPr/>
          </p:nvCxnSpPr>
          <p:spPr>
            <a:xfrm>
              <a:off x="1447179" y="3676818"/>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4356E19B-BAC7-0049-9DBD-AE33A7235831}"/>
                </a:ext>
              </a:extLst>
            </p:cNvPr>
            <p:cNvCxnSpPr/>
            <p:nvPr/>
          </p:nvCxnSpPr>
          <p:spPr>
            <a:xfrm>
              <a:off x="1447178" y="4433652"/>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grpSp>
      <p:sp>
        <p:nvSpPr>
          <p:cNvPr id="32" name="TextBox 31">
            <a:extLst>
              <a:ext uri="{FF2B5EF4-FFF2-40B4-BE49-F238E27FC236}">
                <a16:creationId xmlns:a16="http://schemas.microsoft.com/office/drawing/2014/main" id="{BC70FB9C-CC6E-B441-A69A-E757FF37E66A}"/>
              </a:ext>
            </a:extLst>
          </p:cNvPr>
          <p:cNvSpPr txBox="1"/>
          <p:nvPr/>
        </p:nvSpPr>
        <p:spPr>
          <a:xfrm>
            <a:off x="6757187" y="3740825"/>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6</a:t>
            </a:r>
          </a:p>
        </p:txBody>
      </p:sp>
      <p:sp>
        <p:nvSpPr>
          <p:cNvPr id="35" name="TextBox 34">
            <a:extLst>
              <a:ext uri="{FF2B5EF4-FFF2-40B4-BE49-F238E27FC236}">
                <a16:creationId xmlns:a16="http://schemas.microsoft.com/office/drawing/2014/main" id="{67BDC687-7075-5C4D-93C5-E816FEF5D711}"/>
              </a:ext>
            </a:extLst>
          </p:cNvPr>
          <p:cNvSpPr txBox="1"/>
          <p:nvPr/>
        </p:nvSpPr>
        <p:spPr>
          <a:xfrm>
            <a:off x="6356742" y="3740826"/>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3</a:t>
            </a:r>
          </a:p>
        </p:txBody>
      </p:sp>
      <p:sp>
        <p:nvSpPr>
          <p:cNvPr id="38" name="TextBox 37">
            <a:extLst>
              <a:ext uri="{FF2B5EF4-FFF2-40B4-BE49-F238E27FC236}">
                <a16:creationId xmlns:a16="http://schemas.microsoft.com/office/drawing/2014/main" id="{AE7C3BD8-7D53-C64D-9D0D-11AD0D0A7985}"/>
              </a:ext>
            </a:extLst>
          </p:cNvPr>
          <p:cNvSpPr txBox="1"/>
          <p:nvPr/>
        </p:nvSpPr>
        <p:spPr>
          <a:xfrm>
            <a:off x="5982965" y="3740825"/>
            <a:ext cx="393056"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1</a:t>
            </a:r>
          </a:p>
        </p:txBody>
      </p:sp>
      <p:sp>
        <p:nvSpPr>
          <p:cNvPr id="39" name="TextBox 38">
            <a:extLst>
              <a:ext uri="{FF2B5EF4-FFF2-40B4-BE49-F238E27FC236}">
                <a16:creationId xmlns:a16="http://schemas.microsoft.com/office/drawing/2014/main" id="{356228B3-961D-6D43-A832-2162A6A7DDC0}"/>
              </a:ext>
            </a:extLst>
          </p:cNvPr>
          <p:cNvSpPr txBox="1"/>
          <p:nvPr/>
        </p:nvSpPr>
        <p:spPr>
          <a:xfrm>
            <a:off x="9020106" y="2291167"/>
            <a:ext cx="1233030"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1 3 6</a:t>
            </a:r>
          </a:p>
        </p:txBody>
      </p:sp>
      <p:sp>
        <p:nvSpPr>
          <p:cNvPr id="40" name="TextBox 39">
            <a:extLst>
              <a:ext uri="{FF2B5EF4-FFF2-40B4-BE49-F238E27FC236}">
                <a16:creationId xmlns:a16="http://schemas.microsoft.com/office/drawing/2014/main" id="{A9425195-7087-DF42-AD73-AAB2DC16516E}"/>
              </a:ext>
            </a:extLst>
          </p:cNvPr>
          <p:cNvSpPr txBox="1"/>
          <p:nvPr/>
        </p:nvSpPr>
        <p:spPr>
          <a:xfrm>
            <a:off x="9020104" y="2937498"/>
            <a:ext cx="1300356"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   4 2</a:t>
            </a:r>
          </a:p>
        </p:txBody>
      </p:sp>
      <p:sp>
        <p:nvSpPr>
          <p:cNvPr id="41" name="TextBox 40">
            <a:extLst>
              <a:ext uri="{FF2B5EF4-FFF2-40B4-BE49-F238E27FC236}">
                <a16:creationId xmlns:a16="http://schemas.microsoft.com/office/drawing/2014/main" id="{13BB5472-5A60-2F45-81E3-1AA4234D8F8A}"/>
              </a:ext>
            </a:extLst>
          </p:cNvPr>
          <p:cNvSpPr txBox="1"/>
          <p:nvPr/>
        </p:nvSpPr>
        <p:spPr>
          <a:xfrm>
            <a:off x="8414639" y="2937498"/>
            <a:ext cx="405880"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a:t>
            </a:r>
          </a:p>
        </p:txBody>
      </p:sp>
      <p:grpSp>
        <p:nvGrpSpPr>
          <p:cNvPr id="42" name="Group 41">
            <a:extLst>
              <a:ext uri="{FF2B5EF4-FFF2-40B4-BE49-F238E27FC236}">
                <a16:creationId xmlns:a16="http://schemas.microsoft.com/office/drawing/2014/main" id="{5C813513-2518-5B4D-92CB-E96996ED7301}"/>
              </a:ext>
            </a:extLst>
          </p:cNvPr>
          <p:cNvGrpSpPr/>
          <p:nvPr/>
        </p:nvGrpSpPr>
        <p:grpSpPr>
          <a:xfrm>
            <a:off x="8191615" y="3630323"/>
            <a:ext cx="2092272" cy="756834"/>
            <a:chOff x="1447178" y="3676818"/>
            <a:chExt cx="2092272" cy="756834"/>
          </a:xfrm>
        </p:grpSpPr>
        <p:cxnSp>
          <p:nvCxnSpPr>
            <p:cNvPr id="43" name="Straight Connector 42">
              <a:extLst>
                <a:ext uri="{FF2B5EF4-FFF2-40B4-BE49-F238E27FC236}">
                  <a16:creationId xmlns:a16="http://schemas.microsoft.com/office/drawing/2014/main" id="{6A9F4A8D-A7E2-F14B-AE56-05B8294313E2}"/>
                </a:ext>
              </a:extLst>
            </p:cNvPr>
            <p:cNvCxnSpPr/>
            <p:nvPr/>
          </p:nvCxnSpPr>
          <p:spPr>
            <a:xfrm>
              <a:off x="1447179" y="3676818"/>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6D0B2EA6-C86E-364E-B929-2420443F3BF8}"/>
                </a:ext>
              </a:extLst>
            </p:cNvPr>
            <p:cNvCxnSpPr/>
            <p:nvPr/>
          </p:nvCxnSpPr>
          <p:spPr>
            <a:xfrm>
              <a:off x="1447178" y="4433652"/>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grpSp>
      <p:sp>
        <p:nvSpPr>
          <p:cNvPr id="45" name="TextBox 44">
            <a:extLst>
              <a:ext uri="{FF2B5EF4-FFF2-40B4-BE49-F238E27FC236}">
                <a16:creationId xmlns:a16="http://schemas.microsoft.com/office/drawing/2014/main" id="{E7262569-F663-4241-A47A-EABECC901270}"/>
              </a:ext>
            </a:extLst>
          </p:cNvPr>
          <p:cNvSpPr txBox="1"/>
          <p:nvPr/>
        </p:nvSpPr>
        <p:spPr>
          <a:xfrm>
            <a:off x="9779882" y="3694330"/>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8</a:t>
            </a:r>
          </a:p>
        </p:txBody>
      </p:sp>
      <p:sp>
        <p:nvSpPr>
          <p:cNvPr id="46" name="TextBox 45">
            <a:extLst>
              <a:ext uri="{FF2B5EF4-FFF2-40B4-BE49-F238E27FC236}">
                <a16:creationId xmlns:a16="http://schemas.microsoft.com/office/drawing/2014/main" id="{7D032D29-9258-274A-8D85-06BBD51026AE}"/>
              </a:ext>
            </a:extLst>
          </p:cNvPr>
          <p:cNvSpPr txBox="1"/>
          <p:nvPr/>
        </p:nvSpPr>
        <p:spPr>
          <a:xfrm>
            <a:off x="9379437" y="3694331"/>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7</a:t>
            </a:r>
          </a:p>
        </p:txBody>
      </p:sp>
      <p:sp>
        <p:nvSpPr>
          <p:cNvPr id="47" name="TextBox 46">
            <a:extLst>
              <a:ext uri="{FF2B5EF4-FFF2-40B4-BE49-F238E27FC236}">
                <a16:creationId xmlns:a16="http://schemas.microsoft.com/office/drawing/2014/main" id="{25AC4EE8-A62B-384C-8F53-127B89B2A661}"/>
              </a:ext>
            </a:extLst>
          </p:cNvPr>
          <p:cNvSpPr txBox="1"/>
          <p:nvPr/>
        </p:nvSpPr>
        <p:spPr>
          <a:xfrm>
            <a:off x="9005660" y="3694330"/>
            <a:ext cx="393056"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1</a:t>
            </a:r>
          </a:p>
        </p:txBody>
      </p:sp>
    </p:spTree>
    <p:extLst>
      <p:ext uri="{BB962C8B-B14F-4D97-AF65-F5344CB8AC3E}">
        <p14:creationId xmlns:p14="http://schemas.microsoft.com/office/powerpoint/2010/main" val="2554405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32" grpId="0"/>
      <p:bldP spid="35" grpId="0"/>
      <p:bldP spid="38" grpId="0"/>
      <p:bldP spid="39" grpId="0"/>
      <p:bldP spid="40" grpId="0"/>
      <p:bldP spid="41" grpId="0"/>
      <p:bldP spid="45" grpId="0"/>
      <p:bldP spid="46" grpId="0"/>
      <p:bldP spid="4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Rectangle 4"/>
          <p:cNvSpPr/>
          <p:nvPr/>
        </p:nvSpPr>
        <p:spPr>
          <a:xfrm>
            <a:off x="1741715" y="1339333"/>
            <a:ext cx="8658415" cy="1107996"/>
          </a:xfrm>
          <a:prstGeom prst="rect">
            <a:avLst/>
          </a:prstGeom>
        </p:spPr>
        <p:txBody>
          <a:bodyPr wrap="square">
            <a:spAutoFit/>
          </a:bodyPr>
          <a:lstStyle/>
          <a:p>
            <a:r>
              <a:rPr lang="en-GB" sz="2400" dirty="0">
                <a:solidFill>
                  <a:srgbClr val="1E435B"/>
                </a:solidFill>
                <a:latin typeface="Comic Sans MS" panose="030F0702030302020204" pitchFamily="66" charset="0"/>
                <a:ea typeface="Arial" charset="0"/>
                <a:cs typeface="Arial" charset="0"/>
              </a:rPr>
              <a:t>Choose two three digit numbers and subtract the smaller from the larger</a:t>
            </a:r>
            <a:r>
              <a:rPr lang="is-IS" sz="2400" dirty="0">
                <a:solidFill>
                  <a:srgbClr val="1E435B"/>
                </a:solidFill>
                <a:latin typeface="Comic Sans MS" panose="030F0702030302020204" pitchFamily="66" charset="0"/>
                <a:ea typeface="Arial" charset="0"/>
                <a:cs typeface="Arial" charset="0"/>
              </a:rPr>
              <a:t>…</a:t>
            </a:r>
            <a:endParaRPr lang="en-GB" sz="2400" dirty="0">
              <a:solidFill>
                <a:srgbClr val="1E435B"/>
              </a:solidFill>
              <a:latin typeface="Comic Sans MS" panose="030F0702030302020204" pitchFamily="66" charset="0"/>
              <a:ea typeface="Arial" charset="0"/>
              <a:cs typeface="Arial" charset="0"/>
            </a:endParaRPr>
          </a:p>
          <a:p>
            <a:pPr marL="285750" indent="-285750">
              <a:buFont typeface="Arial"/>
              <a:buChar char="•"/>
            </a:pPr>
            <a:endParaRPr lang="en-GB" dirty="0">
              <a:solidFill>
                <a:srgbClr val="4A514D"/>
              </a:solidFill>
              <a:latin typeface="Comic Sans MS" panose="030F0702030302020204" pitchFamily="66" charset="0"/>
              <a:ea typeface="Arial" charset="0"/>
              <a:cs typeface="Arial" charset="0"/>
            </a:endParaRPr>
          </a:p>
        </p:txBody>
      </p:sp>
      <p:sp>
        <p:nvSpPr>
          <p:cNvPr id="6" name="Rectangle 5"/>
          <p:cNvSpPr/>
          <p:nvPr/>
        </p:nvSpPr>
        <p:spPr>
          <a:xfrm>
            <a:off x="1741715" y="2814356"/>
            <a:ext cx="8658415" cy="1846659"/>
          </a:xfrm>
          <a:prstGeom prst="rect">
            <a:avLst/>
          </a:prstGeom>
        </p:spPr>
        <p:txBody>
          <a:bodyPr wrap="square">
            <a:spAutoFit/>
          </a:bodyPr>
          <a:lstStyle/>
          <a:p>
            <a:r>
              <a:rPr lang="en-GB" sz="2400" dirty="0">
                <a:solidFill>
                  <a:srgbClr val="1E435B"/>
                </a:solidFill>
                <a:latin typeface="Comic Sans MS" panose="030F0702030302020204" pitchFamily="66" charset="0"/>
                <a:ea typeface="Arial" charset="0"/>
                <a:cs typeface="Arial" charset="0"/>
              </a:rPr>
              <a:t>Round the smaller number down to the nearest hundred and subtract.  Now take away the original tens and units from the answer.</a:t>
            </a:r>
          </a:p>
          <a:p>
            <a:pPr algn="r"/>
            <a:r>
              <a:rPr lang="en-GB" sz="2400" dirty="0">
                <a:solidFill>
                  <a:srgbClr val="2691C5"/>
                </a:solidFill>
                <a:latin typeface="Comic Sans MS" panose="030F0702030302020204" pitchFamily="66" charset="0"/>
                <a:ea typeface="Arial" charset="0"/>
                <a:cs typeface="Arial" charset="0"/>
              </a:rPr>
              <a:t>the ‘chunking’ method</a:t>
            </a:r>
          </a:p>
          <a:p>
            <a:pPr marL="285750" indent="-285750">
              <a:buFont typeface="Arial"/>
              <a:buChar char="•"/>
            </a:pPr>
            <a:endParaRPr lang="en-GB" dirty="0">
              <a:solidFill>
                <a:srgbClr val="4A514D"/>
              </a:solidFill>
              <a:latin typeface="Comic Sans MS" panose="030F0702030302020204" pitchFamily="66" charset="0"/>
              <a:ea typeface="Arial" charset="0"/>
              <a:cs typeface="Arial" charset="0"/>
            </a:endParaRPr>
          </a:p>
        </p:txBody>
      </p:sp>
    </p:spTree>
    <p:extLst>
      <p:ext uri="{BB962C8B-B14F-4D97-AF65-F5344CB8AC3E}">
        <p14:creationId xmlns:p14="http://schemas.microsoft.com/office/powerpoint/2010/main" val="2916865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8BD09B06-E137-C249-AB07-367714387812}"/>
              </a:ext>
            </a:extLst>
          </p:cNvPr>
          <p:cNvSpPr/>
          <p:nvPr/>
        </p:nvSpPr>
        <p:spPr>
          <a:xfrm>
            <a:off x="852446" y="5238427"/>
            <a:ext cx="10421471" cy="1295759"/>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2802249" y="2337662"/>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4 3 6</a:t>
            </a:r>
          </a:p>
        </p:txBody>
      </p:sp>
      <p:sp>
        <p:nvSpPr>
          <p:cNvPr id="6" name="TextBox 5"/>
          <p:cNvSpPr txBox="1"/>
          <p:nvPr/>
        </p:nvSpPr>
        <p:spPr>
          <a:xfrm>
            <a:off x="2802248" y="2983993"/>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2 5 8</a:t>
            </a:r>
          </a:p>
        </p:txBody>
      </p:sp>
      <p:sp>
        <p:nvSpPr>
          <p:cNvPr id="10" name="TextBox 9"/>
          <p:cNvSpPr txBox="1"/>
          <p:nvPr/>
        </p:nvSpPr>
        <p:spPr>
          <a:xfrm>
            <a:off x="2196782" y="2983993"/>
            <a:ext cx="388248" cy="646331"/>
          </a:xfrm>
          <a:prstGeom prst="rect">
            <a:avLst/>
          </a:prstGeom>
          <a:noFill/>
        </p:spPr>
        <p:txBody>
          <a:bodyPr wrap="none" rtlCol="0">
            <a:spAutoFit/>
          </a:bodyPr>
          <a:lstStyle/>
          <a:p>
            <a:pPr defTabSz="457200">
              <a:defRPr/>
            </a:pPr>
            <a:r>
              <a:rPr lang="en-US" sz="3600">
                <a:solidFill>
                  <a:srgbClr val="4A514D">
                    <a:lumMod val="50000"/>
                  </a:srgbClr>
                </a:solidFill>
                <a:latin typeface="Comic Sans MS" panose="030F0702030302020204" pitchFamily="66" charset="0"/>
                <a:ea typeface="Open Sans" charset="0"/>
                <a:cs typeface="Open Sans" charset="0"/>
              </a:rPr>
              <a:t>–</a:t>
            </a:r>
            <a:endParaRPr lang="en-US" sz="3600" dirty="0">
              <a:solidFill>
                <a:srgbClr val="4A514D">
                  <a:lumMod val="50000"/>
                </a:srgbClr>
              </a:solidFill>
              <a:latin typeface="Comic Sans MS" panose="030F0702030302020204" pitchFamily="66" charset="0"/>
              <a:ea typeface="Open Sans" charset="0"/>
              <a:cs typeface="Open Sans" charset="0"/>
            </a:endParaRPr>
          </a:p>
        </p:txBody>
      </p:sp>
      <p:grpSp>
        <p:nvGrpSpPr>
          <p:cNvPr id="14" name="Group 13"/>
          <p:cNvGrpSpPr/>
          <p:nvPr/>
        </p:nvGrpSpPr>
        <p:grpSpPr>
          <a:xfrm>
            <a:off x="1973758" y="3676818"/>
            <a:ext cx="2092272" cy="756834"/>
            <a:chOff x="1447178" y="3676818"/>
            <a:chExt cx="2092272" cy="756834"/>
          </a:xfrm>
        </p:grpSpPr>
        <p:cxnSp>
          <p:nvCxnSpPr>
            <p:cNvPr id="12" name="Straight Connector 11"/>
            <p:cNvCxnSpPr/>
            <p:nvPr/>
          </p:nvCxnSpPr>
          <p:spPr>
            <a:xfrm>
              <a:off x="1447179" y="3676818"/>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447178" y="4433652"/>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grpSp>
      <p:sp>
        <p:nvSpPr>
          <p:cNvPr id="36" name="TextBox 35">
            <a:extLst>
              <a:ext uri="{FF2B5EF4-FFF2-40B4-BE49-F238E27FC236}">
                <a16:creationId xmlns:a16="http://schemas.microsoft.com/office/drawing/2014/main" id="{CFA4EF86-BEDA-484F-92E2-3BF64F114980}"/>
              </a:ext>
            </a:extLst>
          </p:cNvPr>
          <p:cNvSpPr txBox="1"/>
          <p:nvPr/>
        </p:nvSpPr>
        <p:spPr>
          <a:xfrm>
            <a:off x="5018270" y="1021753"/>
            <a:ext cx="2356735"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436 – 258</a:t>
            </a:r>
          </a:p>
        </p:txBody>
      </p:sp>
      <p:sp>
        <p:nvSpPr>
          <p:cNvPr id="23" name="TextBox 22">
            <a:extLst>
              <a:ext uri="{FF2B5EF4-FFF2-40B4-BE49-F238E27FC236}">
                <a16:creationId xmlns:a16="http://schemas.microsoft.com/office/drawing/2014/main" id="{27B86884-046B-9C47-9C99-5D8F3ECC033F}"/>
              </a:ext>
            </a:extLst>
          </p:cNvPr>
          <p:cNvSpPr txBox="1"/>
          <p:nvPr/>
        </p:nvSpPr>
        <p:spPr>
          <a:xfrm>
            <a:off x="5997411" y="2337662"/>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4 3 6</a:t>
            </a:r>
          </a:p>
        </p:txBody>
      </p:sp>
      <p:sp>
        <p:nvSpPr>
          <p:cNvPr id="24" name="TextBox 23">
            <a:extLst>
              <a:ext uri="{FF2B5EF4-FFF2-40B4-BE49-F238E27FC236}">
                <a16:creationId xmlns:a16="http://schemas.microsoft.com/office/drawing/2014/main" id="{A041C972-BA87-FF4E-B53C-FDA8A50EECA9}"/>
              </a:ext>
            </a:extLst>
          </p:cNvPr>
          <p:cNvSpPr txBox="1"/>
          <p:nvPr/>
        </p:nvSpPr>
        <p:spPr>
          <a:xfrm>
            <a:off x="5997410" y="2983993"/>
            <a:ext cx="1306768"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2 0 0</a:t>
            </a:r>
          </a:p>
        </p:txBody>
      </p:sp>
      <p:sp>
        <p:nvSpPr>
          <p:cNvPr id="25" name="TextBox 24">
            <a:extLst>
              <a:ext uri="{FF2B5EF4-FFF2-40B4-BE49-F238E27FC236}">
                <a16:creationId xmlns:a16="http://schemas.microsoft.com/office/drawing/2014/main" id="{EA207EE6-7F66-D844-98F2-45B2E62B5803}"/>
              </a:ext>
            </a:extLst>
          </p:cNvPr>
          <p:cNvSpPr txBox="1"/>
          <p:nvPr/>
        </p:nvSpPr>
        <p:spPr>
          <a:xfrm>
            <a:off x="5391944" y="2983993"/>
            <a:ext cx="388248" cy="646331"/>
          </a:xfrm>
          <a:prstGeom prst="rect">
            <a:avLst/>
          </a:prstGeom>
          <a:noFill/>
        </p:spPr>
        <p:txBody>
          <a:bodyPr wrap="none" rtlCol="0">
            <a:spAutoFit/>
          </a:bodyPr>
          <a:lstStyle/>
          <a:p>
            <a:pPr defTabSz="457200">
              <a:defRPr/>
            </a:pPr>
            <a:r>
              <a:rPr lang="en-US" sz="3600">
                <a:solidFill>
                  <a:srgbClr val="4A514D">
                    <a:lumMod val="50000"/>
                  </a:srgbClr>
                </a:solidFill>
                <a:latin typeface="Comic Sans MS" panose="030F0702030302020204" pitchFamily="66" charset="0"/>
                <a:ea typeface="Open Sans" charset="0"/>
                <a:cs typeface="Open Sans" charset="0"/>
              </a:rPr>
              <a:t>–</a:t>
            </a:r>
            <a:endParaRPr lang="en-US" sz="3600" dirty="0">
              <a:solidFill>
                <a:srgbClr val="4A514D">
                  <a:lumMod val="50000"/>
                </a:srgbClr>
              </a:solidFill>
              <a:latin typeface="Comic Sans MS" panose="030F0702030302020204" pitchFamily="66" charset="0"/>
              <a:ea typeface="Open Sans" charset="0"/>
              <a:cs typeface="Open Sans" charset="0"/>
            </a:endParaRPr>
          </a:p>
        </p:txBody>
      </p:sp>
      <p:grpSp>
        <p:nvGrpSpPr>
          <p:cNvPr id="26" name="Group 25">
            <a:extLst>
              <a:ext uri="{FF2B5EF4-FFF2-40B4-BE49-F238E27FC236}">
                <a16:creationId xmlns:a16="http://schemas.microsoft.com/office/drawing/2014/main" id="{71FA07F0-5E42-284B-877D-1FF730409108}"/>
              </a:ext>
            </a:extLst>
          </p:cNvPr>
          <p:cNvGrpSpPr/>
          <p:nvPr/>
        </p:nvGrpSpPr>
        <p:grpSpPr>
          <a:xfrm>
            <a:off x="5168920" y="3676818"/>
            <a:ext cx="2092272" cy="756834"/>
            <a:chOff x="1447178" y="3676818"/>
            <a:chExt cx="2092272" cy="756834"/>
          </a:xfrm>
        </p:grpSpPr>
        <p:cxnSp>
          <p:nvCxnSpPr>
            <p:cNvPr id="27" name="Straight Connector 26">
              <a:extLst>
                <a:ext uri="{FF2B5EF4-FFF2-40B4-BE49-F238E27FC236}">
                  <a16:creationId xmlns:a16="http://schemas.microsoft.com/office/drawing/2014/main" id="{0E8CB7D3-045E-9540-9B82-605148742F80}"/>
                </a:ext>
              </a:extLst>
            </p:cNvPr>
            <p:cNvCxnSpPr/>
            <p:nvPr/>
          </p:nvCxnSpPr>
          <p:spPr>
            <a:xfrm>
              <a:off x="1447179" y="3676818"/>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4356E19B-BAC7-0049-9DBD-AE33A7235831}"/>
                </a:ext>
              </a:extLst>
            </p:cNvPr>
            <p:cNvCxnSpPr/>
            <p:nvPr/>
          </p:nvCxnSpPr>
          <p:spPr>
            <a:xfrm>
              <a:off x="1447178" y="4433652"/>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grpSp>
      <p:sp>
        <p:nvSpPr>
          <p:cNvPr id="32" name="TextBox 31">
            <a:extLst>
              <a:ext uri="{FF2B5EF4-FFF2-40B4-BE49-F238E27FC236}">
                <a16:creationId xmlns:a16="http://schemas.microsoft.com/office/drawing/2014/main" id="{BC70FB9C-CC6E-B441-A69A-E757FF37E66A}"/>
              </a:ext>
            </a:extLst>
          </p:cNvPr>
          <p:cNvSpPr txBox="1"/>
          <p:nvPr/>
        </p:nvSpPr>
        <p:spPr>
          <a:xfrm>
            <a:off x="6757187" y="3740825"/>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6</a:t>
            </a:r>
          </a:p>
        </p:txBody>
      </p:sp>
      <p:sp>
        <p:nvSpPr>
          <p:cNvPr id="35" name="TextBox 34">
            <a:extLst>
              <a:ext uri="{FF2B5EF4-FFF2-40B4-BE49-F238E27FC236}">
                <a16:creationId xmlns:a16="http://schemas.microsoft.com/office/drawing/2014/main" id="{67BDC687-7075-5C4D-93C5-E816FEF5D711}"/>
              </a:ext>
            </a:extLst>
          </p:cNvPr>
          <p:cNvSpPr txBox="1"/>
          <p:nvPr/>
        </p:nvSpPr>
        <p:spPr>
          <a:xfrm>
            <a:off x="6356742" y="3740826"/>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3</a:t>
            </a:r>
          </a:p>
        </p:txBody>
      </p:sp>
      <p:sp>
        <p:nvSpPr>
          <p:cNvPr id="38" name="TextBox 37">
            <a:extLst>
              <a:ext uri="{FF2B5EF4-FFF2-40B4-BE49-F238E27FC236}">
                <a16:creationId xmlns:a16="http://schemas.microsoft.com/office/drawing/2014/main" id="{AE7C3BD8-7D53-C64D-9D0D-11AD0D0A7985}"/>
              </a:ext>
            </a:extLst>
          </p:cNvPr>
          <p:cNvSpPr txBox="1"/>
          <p:nvPr/>
        </p:nvSpPr>
        <p:spPr>
          <a:xfrm>
            <a:off x="5982965" y="3740825"/>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a:t>
            </a:r>
          </a:p>
        </p:txBody>
      </p:sp>
      <p:sp>
        <p:nvSpPr>
          <p:cNvPr id="30" name="TextBox 29">
            <a:extLst>
              <a:ext uri="{FF2B5EF4-FFF2-40B4-BE49-F238E27FC236}">
                <a16:creationId xmlns:a16="http://schemas.microsoft.com/office/drawing/2014/main" id="{ED1C77B9-BB1F-5B45-9D30-4829E85DF8F6}"/>
              </a:ext>
            </a:extLst>
          </p:cNvPr>
          <p:cNvSpPr txBox="1"/>
          <p:nvPr/>
        </p:nvSpPr>
        <p:spPr>
          <a:xfrm>
            <a:off x="3991091" y="5315893"/>
            <a:ext cx="4120039"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236 – 50 – 8 = 178</a:t>
            </a:r>
          </a:p>
        </p:txBody>
      </p:sp>
    </p:spTree>
    <p:extLst>
      <p:ext uri="{BB962C8B-B14F-4D97-AF65-F5344CB8AC3E}">
        <p14:creationId xmlns:p14="http://schemas.microsoft.com/office/powerpoint/2010/main" val="247563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32" grpId="0"/>
      <p:bldP spid="35" grpId="0"/>
      <p:bldP spid="38"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Rectangle 4"/>
          <p:cNvSpPr/>
          <p:nvPr/>
        </p:nvSpPr>
        <p:spPr>
          <a:xfrm>
            <a:off x="1741715" y="1339333"/>
            <a:ext cx="8658415" cy="1107996"/>
          </a:xfrm>
          <a:prstGeom prst="rect">
            <a:avLst/>
          </a:prstGeom>
        </p:spPr>
        <p:txBody>
          <a:bodyPr wrap="square">
            <a:spAutoFit/>
          </a:bodyPr>
          <a:lstStyle/>
          <a:p>
            <a:r>
              <a:rPr lang="en-GB" sz="2400" dirty="0">
                <a:solidFill>
                  <a:srgbClr val="1E435B"/>
                </a:solidFill>
                <a:latin typeface="Comic Sans MS" panose="030F0702030302020204" pitchFamily="66" charset="0"/>
                <a:ea typeface="Arial" charset="0"/>
                <a:cs typeface="Arial" charset="0"/>
              </a:rPr>
              <a:t>Choose two three digit numbers and subtract the smaller from the larger</a:t>
            </a:r>
            <a:r>
              <a:rPr lang="is-IS" sz="2400" dirty="0">
                <a:solidFill>
                  <a:srgbClr val="1E435B"/>
                </a:solidFill>
                <a:latin typeface="Comic Sans MS" panose="030F0702030302020204" pitchFamily="66" charset="0"/>
                <a:ea typeface="Arial" charset="0"/>
                <a:cs typeface="Arial" charset="0"/>
              </a:rPr>
              <a:t>…</a:t>
            </a:r>
            <a:endParaRPr lang="en-GB" sz="2400" dirty="0">
              <a:solidFill>
                <a:srgbClr val="1E435B"/>
              </a:solidFill>
              <a:latin typeface="Comic Sans MS" panose="030F0702030302020204" pitchFamily="66" charset="0"/>
              <a:ea typeface="Arial" charset="0"/>
              <a:cs typeface="Arial" charset="0"/>
            </a:endParaRPr>
          </a:p>
          <a:p>
            <a:pPr marL="285750" indent="-285750">
              <a:buFont typeface="Arial"/>
              <a:buChar char="•"/>
            </a:pPr>
            <a:endParaRPr lang="en-GB" dirty="0">
              <a:solidFill>
                <a:srgbClr val="4A514D"/>
              </a:solidFill>
              <a:latin typeface="Comic Sans MS" panose="030F0702030302020204" pitchFamily="66" charset="0"/>
              <a:ea typeface="Arial" charset="0"/>
              <a:cs typeface="Arial" charset="0"/>
            </a:endParaRPr>
          </a:p>
        </p:txBody>
      </p:sp>
      <p:sp>
        <p:nvSpPr>
          <p:cNvPr id="7" name="Rectangle 6"/>
          <p:cNvSpPr/>
          <p:nvPr/>
        </p:nvSpPr>
        <p:spPr>
          <a:xfrm>
            <a:off x="1741715" y="2814356"/>
            <a:ext cx="8658415" cy="2954655"/>
          </a:xfrm>
          <a:prstGeom prst="rect">
            <a:avLst/>
          </a:prstGeom>
        </p:spPr>
        <p:txBody>
          <a:bodyPr wrap="square">
            <a:spAutoFit/>
          </a:bodyPr>
          <a:lstStyle/>
          <a:p>
            <a:r>
              <a:rPr lang="en-GB" sz="2400" dirty="0">
                <a:solidFill>
                  <a:srgbClr val="1E435B"/>
                </a:solidFill>
                <a:latin typeface="Comic Sans MS" panose="030F0702030302020204" pitchFamily="66" charset="0"/>
                <a:ea typeface="Arial" charset="0"/>
                <a:cs typeface="Arial" charset="0"/>
              </a:rPr>
              <a:t>Write the subtraction in column form.  Take the smaller from the larger for all three columns separately, this gives you three digits.  If the top number is smaller than the bottom number, put a minus sign in front of the digit for that column.  Now add up the three digits giving them their relevant place value and using their signs.</a:t>
            </a:r>
          </a:p>
          <a:p>
            <a:pPr algn="r"/>
            <a:r>
              <a:rPr lang="en-GB" sz="2400" dirty="0">
                <a:solidFill>
                  <a:srgbClr val="2691C5"/>
                </a:solidFill>
                <a:latin typeface="Comic Sans MS" panose="030F0702030302020204" pitchFamily="66" charset="0"/>
                <a:ea typeface="Arial" charset="0"/>
                <a:cs typeface="Arial" charset="0"/>
              </a:rPr>
              <a:t>the ‘pre-algebra digit by digit’ method</a:t>
            </a:r>
          </a:p>
          <a:p>
            <a:pPr marL="285750" indent="-285750">
              <a:buFont typeface="Arial"/>
              <a:buChar char="•"/>
            </a:pPr>
            <a:endParaRPr lang="en-GB" dirty="0">
              <a:solidFill>
                <a:srgbClr val="4A514D"/>
              </a:solidFill>
              <a:latin typeface="Comic Sans MS" panose="030F0702030302020204" pitchFamily="66" charset="0"/>
              <a:ea typeface="Arial" charset="0"/>
              <a:cs typeface="Arial" charset="0"/>
            </a:endParaRPr>
          </a:p>
        </p:txBody>
      </p:sp>
    </p:spTree>
    <p:extLst>
      <p:ext uri="{BB962C8B-B14F-4D97-AF65-F5344CB8AC3E}">
        <p14:creationId xmlns:p14="http://schemas.microsoft.com/office/powerpoint/2010/main" val="3256872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B3A710A-03F6-5947-AD03-ADB53118127A}"/>
              </a:ext>
            </a:extLst>
          </p:cNvPr>
          <p:cNvSpPr/>
          <p:nvPr/>
        </p:nvSpPr>
        <p:spPr>
          <a:xfrm>
            <a:off x="852446" y="5238427"/>
            <a:ext cx="10421471" cy="1295759"/>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CFA4EF86-BEDA-484F-92E2-3BF64F114980}"/>
              </a:ext>
            </a:extLst>
          </p:cNvPr>
          <p:cNvSpPr txBox="1"/>
          <p:nvPr/>
        </p:nvSpPr>
        <p:spPr>
          <a:xfrm>
            <a:off x="5018270" y="1021753"/>
            <a:ext cx="2356735"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436 – 258</a:t>
            </a:r>
          </a:p>
        </p:txBody>
      </p:sp>
      <p:sp>
        <p:nvSpPr>
          <p:cNvPr id="23" name="TextBox 22">
            <a:extLst>
              <a:ext uri="{FF2B5EF4-FFF2-40B4-BE49-F238E27FC236}">
                <a16:creationId xmlns:a16="http://schemas.microsoft.com/office/drawing/2014/main" id="{27B86884-046B-9C47-9C99-5D8F3ECC033F}"/>
              </a:ext>
            </a:extLst>
          </p:cNvPr>
          <p:cNvSpPr txBox="1"/>
          <p:nvPr/>
        </p:nvSpPr>
        <p:spPr>
          <a:xfrm>
            <a:off x="5997410" y="2337662"/>
            <a:ext cx="158248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4  3  6</a:t>
            </a:r>
          </a:p>
        </p:txBody>
      </p:sp>
      <p:sp>
        <p:nvSpPr>
          <p:cNvPr id="24" name="TextBox 23">
            <a:extLst>
              <a:ext uri="{FF2B5EF4-FFF2-40B4-BE49-F238E27FC236}">
                <a16:creationId xmlns:a16="http://schemas.microsoft.com/office/drawing/2014/main" id="{A041C972-BA87-FF4E-B53C-FDA8A50EECA9}"/>
              </a:ext>
            </a:extLst>
          </p:cNvPr>
          <p:cNvSpPr txBox="1"/>
          <p:nvPr/>
        </p:nvSpPr>
        <p:spPr>
          <a:xfrm>
            <a:off x="5997409" y="2983993"/>
            <a:ext cx="158248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2  5  8</a:t>
            </a:r>
          </a:p>
        </p:txBody>
      </p:sp>
      <p:sp>
        <p:nvSpPr>
          <p:cNvPr id="25" name="TextBox 24">
            <a:extLst>
              <a:ext uri="{FF2B5EF4-FFF2-40B4-BE49-F238E27FC236}">
                <a16:creationId xmlns:a16="http://schemas.microsoft.com/office/drawing/2014/main" id="{EA207EE6-7F66-D844-98F2-45B2E62B5803}"/>
              </a:ext>
            </a:extLst>
          </p:cNvPr>
          <p:cNvSpPr txBox="1"/>
          <p:nvPr/>
        </p:nvSpPr>
        <p:spPr>
          <a:xfrm>
            <a:off x="5391944" y="2983993"/>
            <a:ext cx="388248" cy="646331"/>
          </a:xfrm>
          <a:prstGeom prst="rect">
            <a:avLst/>
          </a:prstGeom>
          <a:noFill/>
        </p:spPr>
        <p:txBody>
          <a:bodyPr wrap="none" rtlCol="0">
            <a:spAutoFit/>
          </a:bodyPr>
          <a:lstStyle/>
          <a:p>
            <a:pPr defTabSz="457200">
              <a:defRPr/>
            </a:pPr>
            <a:r>
              <a:rPr lang="en-US" sz="3600">
                <a:solidFill>
                  <a:srgbClr val="4A514D">
                    <a:lumMod val="50000"/>
                  </a:srgbClr>
                </a:solidFill>
                <a:latin typeface="Comic Sans MS" panose="030F0702030302020204" pitchFamily="66" charset="0"/>
                <a:ea typeface="Open Sans" charset="0"/>
                <a:cs typeface="Open Sans" charset="0"/>
              </a:rPr>
              <a:t>–</a:t>
            </a:r>
            <a:endParaRPr lang="en-US" sz="3600" dirty="0">
              <a:solidFill>
                <a:srgbClr val="4A514D">
                  <a:lumMod val="50000"/>
                </a:srgbClr>
              </a:solidFill>
              <a:latin typeface="Comic Sans MS" panose="030F0702030302020204" pitchFamily="66" charset="0"/>
              <a:ea typeface="Open Sans" charset="0"/>
              <a:cs typeface="Open Sans" charset="0"/>
            </a:endParaRPr>
          </a:p>
        </p:txBody>
      </p:sp>
      <p:grpSp>
        <p:nvGrpSpPr>
          <p:cNvPr id="26" name="Group 25">
            <a:extLst>
              <a:ext uri="{FF2B5EF4-FFF2-40B4-BE49-F238E27FC236}">
                <a16:creationId xmlns:a16="http://schemas.microsoft.com/office/drawing/2014/main" id="{71FA07F0-5E42-284B-877D-1FF730409108}"/>
              </a:ext>
            </a:extLst>
          </p:cNvPr>
          <p:cNvGrpSpPr/>
          <p:nvPr/>
        </p:nvGrpSpPr>
        <p:grpSpPr>
          <a:xfrm>
            <a:off x="5168920" y="3676818"/>
            <a:ext cx="2706894" cy="756834"/>
            <a:chOff x="1447178" y="3676818"/>
            <a:chExt cx="2092272" cy="756834"/>
          </a:xfrm>
        </p:grpSpPr>
        <p:cxnSp>
          <p:nvCxnSpPr>
            <p:cNvPr id="27" name="Straight Connector 26">
              <a:extLst>
                <a:ext uri="{FF2B5EF4-FFF2-40B4-BE49-F238E27FC236}">
                  <a16:creationId xmlns:a16="http://schemas.microsoft.com/office/drawing/2014/main" id="{0E8CB7D3-045E-9540-9B82-605148742F80}"/>
                </a:ext>
              </a:extLst>
            </p:cNvPr>
            <p:cNvCxnSpPr/>
            <p:nvPr/>
          </p:nvCxnSpPr>
          <p:spPr>
            <a:xfrm>
              <a:off x="1447179" y="3676818"/>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4356E19B-BAC7-0049-9DBD-AE33A7235831}"/>
                </a:ext>
              </a:extLst>
            </p:cNvPr>
            <p:cNvCxnSpPr/>
            <p:nvPr/>
          </p:nvCxnSpPr>
          <p:spPr>
            <a:xfrm>
              <a:off x="1447178" y="4433652"/>
              <a:ext cx="2092271" cy="0"/>
            </a:xfrm>
            <a:prstGeom prst="line">
              <a:avLst/>
            </a:prstGeom>
            <a:ln w="50800">
              <a:solidFill>
                <a:schemeClr val="accent6">
                  <a:lumMod val="50000"/>
                </a:schemeClr>
              </a:solidFill>
            </a:ln>
            <a:effectLst/>
          </p:spPr>
          <p:style>
            <a:lnRef idx="2">
              <a:schemeClr val="accent1"/>
            </a:lnRef>
            <a:fillRef idx="0">
              <a:schemeClr val="accent1"/>
            </a:fillRef>
            <a:effectRef idx="1">
              <a:schemeClr val="accent1"/>
            </a:effectRef>
            <a:fontRef idx="minor">
              <a:schemeClr val="tx1"/>
            </a:fontRef>
          </p:style>
        </p:cxnSp>
      </p:grpSp>
      <p:sp>
        <p:nvSpPr>
          <p:cNvPr id="32" name="TextBox 31">
            <a:extLst>
              <a:ext uri="{FF2B5EF4-FFF2-40B4-BE49-F238E27FC236}">
                <a16:creationId xmlns:a16="http://schemas.microsoft.com/office/drawing/2014/main" id="{BC70FB9C-CC6E-B441-A69A-E757FF37E66A}"/>
              </a:ext>
            </a:extLst>
          </p:cNvPr>
          <p:cNvSpPr txBox="1"/>
          <p:nvPr/>
        </p:nvSpPr>
        <p:spPr>
          <a:xfrm>
            <a:off x="6962072" y="3748278"/>
            <a:ext cx="659155"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a:t>
            </a:r>
          </a:p>
        </p:txBody>
      </p:sp>
      <p:sp>
        <p:nvSpPr>
          <p:cNvPr id="35" name="TextBox 34">
            <a:extLst>
              <a:ext uri="{FF2B5EF4-FFF2-40B4-BE49-F238E27FC236}">
                <a16:creationId xmlns:a16="http://schemas.microsoft.com/office/drawing/2014/main" id="{67BDC687-7075-5C4D-93C5-E816FEF5D711}"/>
              </a:ext>
            </a:extLst>
          </p:cNvPr>
          <p:cNvSpPr txBox="1"/>
          <p:nvPr/>
        </p:nvSpPr>
        <p:spPr>
          <a:xfrm>
            <a:off x="6427816" y="3740825"/>
            <a:ext cx="659155"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a:t>
            </a:r>
          </a:p>
        </p:txBody>
      </p:sp>
      <p:sp>
        <p:nvSpPr>
          <p:cNvPr id="38" name="TextBox 37">
            <a:extLst>
              <a:ext uri="{FF2B5EF4-FFF2-40B4-BE49-F238E27FC236}">
                <a16:creationId xmlns:a16="http://schemas.microsoft.com/office/drawing/2014/main" id="{AE7C3BD8-7D53-C64D-9D0D-11AD0D0A7985}"/>
              </a:ext>
            </a:extLst>
          </p:cNvPr>
          <p:cNvSpPr txBox="1"/>
          <p:nvPr/>
        </p:nvSpPr>
        <p:spPr>
          <a:xfrm>
            <a:off x="5982965" y="3740825"/>
            <a:ext cx="466794"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a:t>
            </a:r>
          </a:p>
        </p:txBody>
      </p:sp>
      <p:sp>
        <p:nvSpPr>
          <p:cNvPr id="30" name="TextBox 29">
            <a:extLst>
              <a:ext uri="{FF2B5EF4-FFF2-40B4-BE49-F238E27FC236}">
                <a16:creationId xmlns:a16="http://schemas.microsoft.com/office/drawing/2014/main" id="{ED1C77B9-BB1F-5B45-9D30-4829E85DF8F6}"/>
              </a:ext>
            </a:extLst>
          </p:cNvPr>
          <p:cNvSpPr txBox="1"/>
          <p:nvPr/>
        </p:nvSpPr>
        <p:spPr>
          <a:xfrm>
            <a:off x="3991091" y="5315893"/>
            <a:ext cx="4120039" cy="646331"/>
          </a:xfrm>
          <a:prstGeom prst="rect">
            <a:avLst/>
          </a:prstGeom>
          <a:noFill/>
        </p:spPr>
        <p:txBody>
          <a:bodyPr wrap="none" rtlCol="0">
            <a:spAutoFit/>
          </a:bodyPr>
          <a:lstStyle/>
          <a:p>
            <a:pPr defTabSz="457200">
              <a:defRPr/>
            </a:pPr>
            <a:r>
              <a:rPr lang="en-US" sz="3600" dirty="0">
                <a:solidFill>
                  <a:srgbClr val="4A514D">
                    <a:lumMod val="50000"/>
                  </a:srgbClr>
                </a:solidFill>
                <a:latin typeface="Comic Sans MS" panose="030F0702030302020204" pitchFamily="66" charset="0"/>
                <a:ea typeface="Open Sans" charset="0"/>
                <a:cs typeface="Open Sans" charset="0"/>
              </a:rPr>
              <a:t>200 – 20 – 2 = 178</a:t>
            </a:r>
          </a:p>
        </p:txBody>
      </p:sp>
    </p:spTree>
    <p:extLst>
      <p:ext uri="{BB962C8B-B14F-4D97-AF65-F5344CB8AC3E}">
        <p14:creationId xmlns:p14="http://schemas.microsoft.com/office/powerpoint/2010/main" val="295693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32" grpId="0"/>
      <p:bldP spid="35" grpId="0"/>
      <p:bldP spid="38" grpId="0"/>
      <p:bldP spid="3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758</Words>
  <Application>Microsoft Office PowerPoint</Application>
  <PresentationFormat>Widescreen</PresentationFormat>
  <Paragraphs>98</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Comic Sans MS</vt:lpstr>
      <vt:lpstr>Open Sans</vt:lpstr>
      <vt:lpstr>Office Theme</vt:lpstr>
      <vt:lpstr>Methods of Subtraction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Could you please give us feedback after tonight’s event via the following link</vt:lpstr>
    </vt:vector>
  </TitlesOfParts>
  <Company>West Lothian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Fagan</dc:creator>
  <cp:lastModifiedBy>Michael Fagan</cp:lastModifiedBy>
  <cp:revision>6</cp:revision>
  <dcterms:created xsi:type="dcterms:W3CDTF">2019-11-19T15:09:13Z</dcterms:created>
  <dcterms:modified xsi:type="dcterms:W3CDTF">2019-11-25T16:58:30Z</dcterms:modified>
</cp:coreProperties>
</file>